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5" r:id="rId5"/>
    <p:sldMasterId id="214748381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y="5143500" cx="9144000"/>
  <p:notesSz cx="6858000" cy="9144000"/>
  <p:embeddedFontLst>
    <p:embeddedFont>
      <p:font typeface="Roboto Thin"/>
      <p:regular r:id="rId100"/>
      <p:bold r:id="rId101"/>
      <p:italic r:id="rId102"/>
      <p:boldItalic r:id="rId103"/>
    </p:embeddedFont>
    <p:embeddedFont>
      <p:font typeface="Roboto Medium"/>
      <p:regular r:id="rId104"/>
      <p:bold r:id="rId105"/>
      <p:italic r:id="rId106"/>
      <p:boldItalic r:id="rId107"/>
    </p:embeddedFont>
    <p:embeddedFont>
      <p:font typeface="Caveat"/>
      <p:regular r:id="rId108"/>
      <p:bold r:id="rId109"/>
    </p:embeddedFont>
    <p:embeddedFont>
      <p:font typeface="Inconsolata"/>
      <p:regular r:id="rId110"/>
      <p:bold r:id="rId111"/>
    </p:embeddedFont>
    <p:embeddedFont>
      <p:font typeface="Roboto Light"/>
      <p:regular r:id="rId112"/>
      <p:bold r:id="rId113"/>
      <p:italic r:id="rId114"/>
      <p:boldItalic r:id="rId115"/>
    </p:embeddedFont>
    <p:embeddedFont>
      <p:font typeface="Oswald Medium"/>
      <p:regular r:id="rId116"/>
      <p:bold r:id="rId117"/>
    </p:embeddedFont>
    <p:embeddedFont>
      <p:font typeface="Roboto"/>
      <p:regular r:id="rId118"/>
      <p:bold r:id="rId119"/>
      <p:italic r:id="rId120"/>
      <p:boldItalic r:id="rId121"/>
    </p:embeddedFont>
    <p:embeddedFont>
      <p:font typeface="Amatic SC"/>
      <p:regular r:id="rId122"/>
      <p:bold r:id="rId123"/>
    </p:embeddedFont>
    <p:embeddedFont>
      <p:font typeface="Roboto Mono Light"/>
      <p:regular r:id="rId124"/>
      <p:bold r:id="rId125"/>
      <p:italic r:id="rId126"/>
      <p:boldItalic r:id="rId127"/>
    </p:embeddedFont>
    <p:embeddedFont>
      <p:font typeface="Oswald Light"/>
      <p:regular r:id="rId128"/>
      <p:bold r:id="rId129"/>
    </p:embeddedFont>
    <p:embeddedFont>
      <p:font typeface="Inconsolata Medium"/>
      <p:regular r:id="rId130"/>
      <p:bold r:id="rId131"/>
    </p:embeddedFont>
    <p:embeddedFont>
      <p:font typeface="Old Standard TT"/>
      <p:regular r:id="rId132"/>
      <p:bold r:id="rId133"/>
      <p:italic r:id="rId134"/>
    </p:embeddedFont>
    <p:embeddedFont>
      <p:font typeface="Oswald"/>
      <p:regular r:id="rId135"/>
      <p:bold r:id="rId1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A78917-CEFC-4FF9-A52B-9332691CAA82}">
  <a:tblStyle styleId="{42A78917-CEFC-4FF9-A52B-9332691CAA8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F4D1FF1-AA9D-4E02-A324-B3BA154431CB}"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Medium-boldItalic.fntdata"/><Relationship Id="rId106" Type="http://schemas.openxmlformats.org/officeDocument/2006/relationships/font" Target="fonts/RobotoMedium-italic.fntdata"/><Relationship Id="rId105" Type="http://schemas.openxmlformats.org/officeDocument/2006/relationships/font" Target="fonts/RobotoMedium-bold.fntdata"/><Relationship Id="rId104" Type="http://schemas.openxmlformats.org/officeDocument/2006/relationships/font" Target="fonts/RobotoMedium-regular.fntdata"/><Relationship Id="rId109" Type="http://schemas.openxmlformats.org/officeDocument/2006/relationships/font" Target="fonts/Caveat-bold.fntdata"/><Relationship Id="rId108" Type="http://schemas.openxmlformats.org/officeDocument/2006/relationships/font" Target="fonts/Caveat-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Thin-boldItalic.fntdata"/><Relationship Id="rId102" Type="http://schemas.openxmlformats.org/officeDocument/2006/relationships/font" Target="fonts/RobotoThin-italic.fntdata"/><Relationship Id="rId101" Type="http://schemas.openxmlformats.org/officeDocument/2006/relationships/font" Target="fonts/RobotoThin-bold.fntdata"/><Relationship Id="rId100" Type="http://schemas.openxmlformats.org/officeDocument/2006/relationships/font" Target="fonts/RobotoThin-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OswaldLight-bold.fntdata"/><Relationship Id="rId128" Type="http://schemas.openxmlformats.org/officeDocument/2006/relationships/font" Target="fonts/OswaldLight-regular.fntdata"/><Relationship Id="rId127" Type="http://schemas.openxmlformats.org/officeDocument/2006/relationships/font" Target="fonts/RobotoMonoLight-boldItalic.fntdata"/><Relationship Id="rId126" Type="http://schemas.openxmlformats.org/officeDocument/2006/relationships/font" Target="fonts/RobotoMonoLight-italic.fntdata"/><Relationship Id="rId26" Type="http://schemas.openxmlformats.org/officeDocument/2006/relationships/slide" Target="slides/slide19.xml"/><Relationship Id="rId121" Type="http://schemas.openxmlformats.org/officeDocument/2006/relationships/font" Target="fonts/Roboto-boldItalic.fntdata"/><Relationship Id="rId25" Type="http://schemas.openxmlformats.org/officeDocument/2006/relationships/slide" Target="slides/slide18.xml"/><Relationship Id="rId120" Type="http://schemas.openxmlformats.org/officeDocument/2006/relationships/font" Target="fonts/Roboto-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RobotoMonoLight-bold.fntdata"/><Relationship Id="rId29" Type="http://schemas.openxmlformats.org/officeDocument/2006/relationships/slide" Target="slides/slide22.xml"/><Relationship Id="rId124" Type="http://schemas.openxmlformats.org/officeDocument/2006/relationships/font" Target="fonts/RobotoMonoLight-regular.fntdata"/><Relationship Id="rId123" Type="http://schemas.openxmlformats.org/officeDocument/2006/relationships/font" Target="fonts/AmaticSC-bold.fntdata"/><Relationship Id="rId122" Type="http://schemas.openxmlformats.org/officeDocument/2006/relationships/font" Target="fonts/AmaticSC-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Roboto-regular.fntdata"/><Relationship Id="rId117" Type="http://schemas.openxmlformats.org/officeDocument/2006/relationships/font" Target="fonts/OswaldMedium-bold.fntdata"/><Relationship Id="rId116" Type="http://schemas.openxmlformats.org/officeDocument/2006/relationships/font" Target="fonts/OswaldMedium-regular.fntdata"/><Relationship Id="rId115" Type="http://schemas.openxmlformats.org/officeDocument/2006/relationships/font" Target="fonts/RobotoLight-boldItalic.fntdata"/><Relationship Id="rId119" Type="http://schemas.openxmlformats.org/officeDocument/2006/relationships/font" Target="fonts/Roboto-bold.fntdata"/><Relationship Id="rId15" Type="http://schemas.openxmlformats.org/officeDocument/2006/relationships/slide" Target="slides/slide8.xml"/><Relationship Id="rId110" Type="http://schemas.openxmlformats.org/officeDocument/2006/relationships/font" Target="fonts/Inconsolata-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Light-italic.fntdata"/><Relationship Id="rId18" Type="http://schemas.openxmlformats.org/officeDocument/2006/relationships/slide" Target="slides/slide11.xml"/><Relationship Id="rId113" Type="http://schemas.openxmlformats.org/officeDocument/2006/relationships/font" Target="fonts/RobotoLight-bold.fntdata"/><Relationship Id="rId112" Type="http://schemas.openxmlformats.org/officeDocument/2006/relationships/font" Target="fonts/RobotoLight-regular.fntdata"/><Relationship Id="rId111" Type="http://schemas.openxmlformats.org/officeDocument/2006/relationships/font" Target="fonts/Inconsolata-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OldStandardTT-regular.fntdata"/><Relationship Id="rId131" Type="http://schemas.openxmlformats.org/officeDocument/2006/relationships/font" Target="fonts/InconsolataMedium-bold.fntdata"/><Relationship Id="rId130" Type="http://schemas.openxmlformats.org/officeDocument/2006/relationships/font" Target="fonts/InconsolataMedium-regular.fntdata"/><Relationship Id="rId136" Type="http://schemas.openxmlformats.org/officeDocument/2006/relationships/font" Target="fonts/Oswald-bold.fntdata"/><Relationship Id="rId135" Type="http://schemas.openxmlformats.org/officeDocument/2006/relationships/font" Target="fonts/Oswald-regular.fntdata"/><Relationship Id="rId134" Type="http://schemas.openxmlformats.org/officeDocument/2006/relationships/font" Target="fonts/OldStandardTT-italic.fntdata"/><Relationship Id="rId133" Type="http://schemas.openxmlformats.org/officeDocument/2006/relationships/font" Target="fonts/OldStandardTT-bold.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g12512908bca_0_3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1" name="Google Shape;2771;g12512908bca_0_3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g12512908bca_0_3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12512908bca_0_3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shutterstock_1675454764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12512908bca_0_3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12512908bca_0_3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shutterstock_2131978507</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g12512908bca_0_3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12512908bca_0_3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12512908bca_0_3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12512908bca_0_3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g12512908bca_0_3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9" name="Google Shape;2839;g12512908bca_0_3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hutterstock_278148338_skateboard; shutterstock_794152324_car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g12512908bca_0_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7" name="Google Shape;2857;g12512908bca_0_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g12512908bca_0_4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5" name="Google Shape;2875;g12512908bca_0_4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12512908bca_0_4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12512908bca_0_4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shutterstock_1378147517</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12512908bca_0_6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12512908bca_0_6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shutterstock_603875813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12512908bca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12512908bca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12512908bca_0_7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12512908bca_0_7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2. Instructor Do: Demo Homework (10 minutes)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g12512908bca_0_7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4" name="Google Shape;2944;g12512908bca_0_7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12512908bca_0_7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12512908bca_0_7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g12512908bca_0_7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12512908bca_0_7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g12512908bca_0_7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8" name="Google Shape;2978;g12512908bca_0_7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3. Instructor Do: Linear Regression (15 minutes)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12512908bca_0_8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12512908bca_0_8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12512908bca_0_8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12512908bca_0_8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g12512908bca_0_9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8" name="Google Shape;3008;g12512908bca_0_9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12512908bca_0_10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12512908bca_0_10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2" name="Shape 3052"/>
        <p:cNvGrpSpPr/>
        <p:nvPr/>
      </p:nvGrpSpPr>
      <p:grpSpPr>
        <a:xfrm>
          <a:off x="0" y="0"/>
          <a:ext cx="0" cy="0"/>
          <a:chOff x="0" y="0"/>
          <a:chExt cx="0" cy="0"/>
        </a:xfrm>
      </p:grpSpPr>
      <p:sp>
        <p:nvSpPr>
          <p:cNvPr id="3053" name="Google Shape;3053;g12512908bca_0_1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4" name="Google Shape;3054;g12512908bca_0_1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12512908bca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12512908bca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12512908bca_0_1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2" name="Google Shape;3062;g12512908bca_0_1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3. Instructor Do: Linear Regression (15 minutes)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g12512908bca_0_12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9" name="Google Shape;3069;g12512908bca_0_12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5" name="Shape 3125"/>
        <p:cNvGrpSpPr/>
        <p:nvPr/>
      </p:nvGrpSpPr>
      <p:grpSpPr>
        <a:xfrm>
          <a:off x="0" y="0"/>
          <a:ext cx="0" cy="0"/>
          <a:chOff x="0" y="0"/>
          <a:chExt cx="0" cy="0"/>
        </a:xfrm>
      </p:grpSpPr>
      <p:sp>
        <p:nvSpPr>
          <p:cNvPr id="3126" name="Google Shape;3126;g12512908bca_0_12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7" name="Google Shape;3127;g12512908bca_0_12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g12512908bca_0_12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4" name="Google Shape;3134;g12512908bca_0_12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3" name="Shape 3143"/>
        <p:cNvGrpSpPr/>
        <p:nvPr/>
      </p:nvGrpSpPr>
      <p:grpSpPr>
        <a:xfrm>
          <a:off x="0" y="0"/>
          <a:ext cx="0" cy="0"/>
          <a:chOff x="0" y="0"/>
          <a:chExt cx="0" cy="0"/>
        </a:xfrm>
      </p:grpSpPr>
      <p:sp>
        <p:nvSpPr>
          <p:cNvPr id="3144" name="Google Shape;3144;g12512908bca_0_12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5" name="Google Shape;3145;g12512908bca_0_12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6" name="Shape 3156"/>
        <p:cNvGrpSpPr/>
        <p:nvPr/>
      </p:nvGrpSpPr>
      <p:grpSpPr>
        <a:xfrm>
          <a:off x="0" y="0"/>
          <a:ext cx="0" cy="0"/>
          <a:chOff x="0" y="0"/>
          <a:chExt cx="0" cy="0"/>
        </a:xfrm>
      </p:grpSpPr>
      <p:sp>
        <p:nvSpPr>
          <p:cNvPr id="3157" name="Google Shape;3157;g12512908bca_0_13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8" name="Google Shape;3158;g12512908bca_0_13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2" name="Shape 3162"/>
        <p:cNvGrpSpPr/>
        <p:nvPr/>
      </p:nvGrpSpPr>
      <p:grpSpPr>
        <a:xfrm>
          <a:off x="0" y="0"/>
          <a:ext cx="0" cy="0"/>
          <a:chOff x="0" y="0"/>
          <a:chExt cx="0" cy="0"/>
        </a:xfrm>
      </p:grpSpPr>
      <p:sp>
        <p:nvSpPr>
          <p:cNvPr id="3163" name="Google Shape;3163;g12512908bca_0_7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4" name="Google Shape;3164;g12512908bca_0_7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4. Students Do: Predicting Sales with Linear Regression (15 minutes)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12512908bca_0_7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2" name="Google Shape;3172;g12512908bca_0_7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5. Instructor Do: Review Predicting Sales with Linear Regression (10 minutes)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12512908bca_0_7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12512908bca_0_7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2" name="Shape 3182"/>
        <p:cNvGrpSpPr/>
        <p:nvPr/>
      </p:nvGrpSpPr>
      <p:grpSpPr>
        <a:xfrm>
          <a:off x="0" y="0"/>
          <a:ext cx="0" cy="0"/>
          <a:chOff x="0" y="0"/>
          <a:chExt cx="0" cy="0"/>
        </a:xfrm>
      </p:grpSpPr>
      <p:sp>
        <p:nvSpPr>
          <p:cNvPr id="3183" name="Google Shape;3183;g12512908bca_0_1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4" name="Google Shape;3184;g12512908bca_0_1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6. Break (15 minutes)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12512908bca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12512908bca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1. Instructor Do: Introduction to Supervised Learning &amp; Classification (15 minutes)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7" name="Shape 3187"/>
        <p:cNvGrpSpPr/>
        <p:nvPr/>
      </p:nvGrpSpPr>
      <p:grpSpPr>
        <a:xfrm>
          <a:off x="0" y="0"/>
          <a:ext cx="0" cy="0"/>
          <a:chOff x="0" y="0"/>
          <a:chExt cx="0" cy="0"/>
        </a:xfrm>
      </p:grpSpPr>
      <p:sp>
        <p:nvSpPr>
          <p:cNvPr id="3188" name="Google Shape;3188;g12512908bca_0_14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9" name="Google Shape;3189;g12512908bca_0_14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7. Instructor Do: Making Predictions with Logistic Regression (15 min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4" name="Shape 3194"/>
        <p:cNvGrpSpPr/>
        <p:nvPr/>
      </p:nvGrpSpPr>
      <p:grpSpPr>
        <a:xfrm>
          <a:off x="0" y="0"/>
          <a:ext cx="0" cy="0"/>
          <a:chOff x="0" y="0"/>
          <a:chExt cx="0" cy="0"/>
        </a:xfrm>
      </p:grpSpPr>
      <p:sp>
        <p:nvSpPr>
          <p:cNvPr id="3195" name="Google Shape;3195;g12512908bca_0_14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6" name="Google Shape;3196;g12512908bca_0_14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1" name="Shape 3201"/>
        <p:cNvGrpSpPr/>
        <p:nvPr/>
      </p:nvGrpSpPr>
      <p:grpSpPr>
        <a:xfrm>
          <a:off x="0" y="0"/>
          <a:ext cx="0" cy="0"/>
          <a:chOff x="0" y="0"/>
          <a:chExt cx="0" cy="0"/>
        </a:xfrm>
      </p:grpSpPr>
      <p:sp>
        <p:nvSpPr>
          <p:cNvPr id="3202" name="Google Shape;3202;g12512908bca_0_15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3" name="Google Shape;3203;g12512908bca_0_15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g12512908bca_0_15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8" name="Google Shape;3228;g12512908bca_0_15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4" name="Shape 3284"/>
        <p:cNvGrpSpPr/>
        <p:nvPr/>
      </p:nvGrpSpPr>
      <p:grpSpPr>
        <a:xfrm>
          <a:off x="0" y="0"/>
          <a:ext cx="0" cy="0"/>
          <a:chOff x="0" y="0"/>
          <a:chExt cx="0" cy="0"/>
        </a:xfrm>
      </p:grpSpPr>
      <p:sp>
        <p:nvSpPr>
          <p:cNvPr id="3285" name="Google Shape;3285;g12512908bca_0_16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6" name="Google Shape;3286;g12512908bca_0_16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4" name="Shape 3294"/>
        <p:cNvGrpSpPr/>
        <p:nvPr/>
      </p:nvGrpSpPr>
      <p:grpSpPr>
        <a:xfrm>
          <a:off x="0" y="0"/>
          <a:ext cx="0" cy="0"/>
          <a:chOff x="0" y="0"/>
          <a:chExt cx="0" cy="0"/>
        </a:xfrm>
      </p:grpSpPr>
      <p:sp>
        <p:nvSpPr>
          <p:cNvPr id="3295" name="Google Shape;3295;g12512908bca_0_18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6" name="Google Shape;3296;g12512908bca_0_18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7" name="Shape 3317"/>
        <p:cNvGrpSpPr/>
        <p:nvPr/>
      </p:nvGrpSpPr>
      <p:grpSpPr>
        <a:xfrm>
          <a:off x="0" y="0"/>
          <a:ext cx="0" cy="0"/>
          <a:chOff x="0" y="0"/>
          <a:chExt cx="0" cy="0"/>
        </a:xfrm>
      </p:grpSpPr>
      <p:sp>
        <p:nvSpPr>
          <p:cNvPr id="3318" name="Google Shape;3318;g12512908bca_0_19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9" name="Google Shape;3319;g12512908bca_0_19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g12512908bca_0_20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12512908bca_0_20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5" name="Shape 3345"/>
        <p:cNvGrpSpPr/>
        <p:nvPr/>
      </p:nvGrpSpPr>
      <p:grpSpPr>
        <a:xfrm>
          <a:off x="0" y="0"/>
          <a:ext cx="0" cy="0"/>
          <a:chOff x="0" y="0"/>
          <a:chExt cx="0" cy="0"/>
        </a:xfrm>
      </p:grpSpPr>
      <p:sp>
        <p:nvSpPr>
          <p:cNvPr id="3346" name="Google Shape;3346;g12631c1af9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7" name="Google Shape;3347;g12631c1af9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g12512908bca_0_20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6" name="Google Shape;3356;g12512908bca_0_20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12512908bca_0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12512908bca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shutterstock_1665264154</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0" name="Shape 3360"/>
        <p:cNvGrpSpPr/>
        <p:nvPr/>
      </p:nvGrpSpPr>
      <p:grpSpPr>
        <a:xfrm>
          <a:off x="0" y="0"/>
          <a:ext cx="0" cy="0"/>
          <a:chOff x="0" y="0"/>
          <a:chExt cx="0" cy="0"/>
        </a:xfrm>
      </p:grpSpPr>
      <p:sp>
        <p:nvSpPr>
          <p:cNvPr id="3361" name="Google Shape;3361;g12512908bca_0_20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2" name="Google Shape;3362;g12512908bca_0_20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8. Students Do: Predicting with Logistic Regression (20 minutes)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8" name="Shape 3368"/>
        <p:cNvGrpSpPr/>
        <p:nvPr/>
      </p:nvGrpSpPr>
      <p:grpSpPr>
        <a:xfrm>
          <a:off x="0" y="0"/>
          <a:ext cx="0" cy="0"/>
          <a:chOff x="0" y="0"/>
          <a:chExt cx="0" cy="0"/>
        </a:xfrm>
      </p:grpSpPr>
      <p:sp>
        <p:nvSpPr>
          <p:cNvPr id="3369" name="Google Shape;3369;g12512908bca_0_20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0" name="Google Shape;3370;g12512908bca_0_20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9. Instructor Do: Review Predicting with Logistic Regression (10 minutes)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4" name="Shape 3374"/>
        <p:cNvGrpSpPr/>
        <p:nvPr/>
      </p:nvGrpSpPr>
      <p:grpSpPr>
        <a:xfrm>
          <a:off x="0" y="0"/>
          <a:ext cx="0" cy="0"/>
          <a:chOff x="0" y="0"/>
          <a:chExt cx="0" cy="0"/>
        </a:xfrm>
      </p:grpSpPr>
      <p:sp>
        <p:nvSpPr>
          <p:cNvPr id="3375" name="Google Shape;3375;g12512908bca_0_20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6" name="Google Shape;3376;g12512908bca_0_20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g12512908bca_0_20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2" name="Google Shape;3382;g12512908bca_0_20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10. Instructor Do: Evaluating Logistic Regression Predictions (5 minutes)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g12512908bca_0_20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9" name="Google Shape;3389;g12512908bca_0_20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shutterstock_1182660097</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9" name="Shape 3409"/>
        <p:cNvGrpSpPr/>
        <p:nvPr/>
      </p:nvGrpSpPr>
      <p:grpSpPr>
        <a:xfrm>
          <a:off x="0" y="0"/>
          <a:ext cx="0" cy="0"/>
          <a:chOff x="0" y="0"/>
          <a:chExt cx="0" cy="0"/>
        </a:xfrm>
      </p:grpSpPr>
      <p:sp>
        <p:nvSpPr>
          <p:cNvPr id="3410" name="Google Shape;3410;g12512908bca_0_20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1" name="Google Shape;3411;g12512908bca_0_20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g12512908bca_0_20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8" name="Google Shape;3418;g12512908bca_0_20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shutterstock_1182660097</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g12512908bca_0_20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8" name="Google Shape;3428;g12512908bca_0_20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g12512908bca_0_20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5" name="Google Shape;3435;g12512908bca_0_20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g12512908bca_0_20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5" name="Google Shape;3445;g12512908bca_0_20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12512908bca_0_7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12512908bca_0_7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shutterstock_2000727815</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g12512908bca_0_20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12512908bca_0_20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shutterstock_1156968376</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12512908bca_0_22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12512908bca_0_22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6" name="Shape 3466"/>
        <p:cNvGrpSpPr/>
        <p:nvPr/>
      </p:nvGrpSpPr>
      <p:grpSpPr>
        <a:xfrm>
          <a:off x="0" y="0"/>
          <a:ext cx="0" cy="0"/>
          <a:chOff x="0" y="0"/>
          <a:chExt cx="0" cy="0"/>
        </a:xfrm>
      </p:grpSpPr>
      <p:sp>
        <p:nvSpPr>
          <p:cNvPr id="3467" name="Google Shape;3467;g12512908bca_0_2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8" name="Google Shape;3468;g12512908bca_0_2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shutterstock_746970784</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g12512908bca_0_2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5" name="Google Shape;3475;g12512908bca_0_2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9" name="Shape 3479"/>
        <p:cNvGrpSpPr/>
        <p:nvPr/>
      </p:nvGrpSpPr>
      <p:grpSpPr>
        <a:xfrm>
          <a:off x="0" y="0"/>
          <a:ext cx="0" cy="0"/>
          <a:chOff x="0" y="0"/>
          <a:chExt cx="0" cy="0"/>
        </a:xfrm>
      </p:grpSpPr>
      <p:sp>
        <p:nvSpPr>
          <p:cNvPr id="3480" name="Google Shape;3480;g12512908bca_0_22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1" name="Google Shape;3481;g12512908bca_0_22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11. Instructor Do: Accuracy, Precision, Recall (10 minutes)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6" name="Shape 3486"/>
        <p:cNvGrpSpPr/>
        <p:nvPr/>
      </p:nvGrpSpPr>
      <p:grpSpPr>
        <a:xfrm>
          <a:off x="0" y="0"/>
          <a:ext cx="0" cy="0"/>
          <a:chOff x="0" y="0"/>
          <a:chExt cx="0" cy="0"/>
        </a:xfrm>
      </p:grpSpPr>
      <p:sp>
        <p:nvSpPr>
          <p:cNvPr id="3487" name="Google Shape;3487;g12512908bca_0_22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8" name="Google Shape;3488;g12512908bca_0_22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g12512908bca_0_23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3" name="Google Shape;3503;g12512908bca_0_23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0" name="Shape 3520"/>
        <p:cNvGrpSpPr/>
        <p:nvPr/>
      </p:nvGrpSpPr>
      <p:grpSpPr>
        <a:xfrm>
          <a:off x="0" y="0"/>
          <a:ext cx="0" cy="0"/>
          <a:chOff x="0" y="0"/>
          <a:chExt cx="0" cy="0"/>
        </a:xfrm>
      </p:grpSpPr>
      <p:sp>
        <p:nvSpPr>
          <p:cNvPr id="3521" name="Google Shape;3521;g12512908bca_0_24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2" name="Google Shape;3522;g12512908bca_0_24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7" name="Shape 3527"/>
        <p:cNvGrpSpPr/>
        <p:nvPr/>
      </p:nvGrpSpPr>
      <p:grpSpPr>
        <a:xfrm>
          <a:off x="0" y="0"/>
          <a:ext cx="0" cy="0"/>
          <a:chOff x="0" y="0"/>
          <a:chExt cx="0" cy="0"/>
        </a:xfrm>
      </p:grpSpPr>
      <p:sp>
        <p:nvSpPr>
          <p:cNvPr id="3528" name="Google Shape;3528;g12512908bca_0_24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9" name="Google Shape;3529;g12512908bca_0_24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3" name="Shape 3543"/>
        <p:cNvGrpSpPr/>
        <p:nvPr/>
      </p:nvGrpSpPr>
      <p:grpSpPr>
        <a:xfrm>
          <a:off x="0" y="0"/>
          <a:ext cx="0" cy="0"/>
          <a:chOff x="0" y="0"/>
          <a:chExt cx="0" cy="0"/>
        </a:xfrm>
      </p:grpSpPr>
      <p:sp>
        <p:nvSpPr>
          <p:cNvPr id="3544" name="Google Shape;3544;g1a75ca3e5c1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5" name="Google Shape;3545;g1a75ca3e5c1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12512908bca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6" name="Google Shape;2656;g12512908bca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2" name="Shape 3552"/>
        <p:cNvGrpSpPr/>
        <p:nvPr/>
      </p:nvGrpSpPr>
      <p:grpSpPr>
        <a:xfrm>
          <a:off x="0" y="0"/>
          <a:ext cx="0" cy="0"/>
          <a:chOff x="0" y="0"/>
          <a:chExt cx="0" cy="0"/>
        </a:xfrm>
      </p:grpSpPr>
      <p:sp>
        <p:nvSpPr>
          <p:cNvPr id="3553" name="Google Shape;3553;g12512908bca_0_27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4" name="Google Shape;3554;g12512908bca_0_27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g12512908bca_0_27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2" name="Google Shape;3562;g12512908bca_0_27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shutterstock_512605756</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g12512908bca_0_27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1" name="Google Shape;3571;g12512908bca_0_27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8" name="Shape 3578"/>
        <p:cNvGrpSpPr/>
        <p:nvPr/>
      </p:nvGrpSpPr>
      <p:grpSpPr>
        <a:xfrm>
          <a:off x="0" y="0"/>
          <a:ext cx="0" cy="0"/>
          <a:chOff x="0" y="0"/>
          <a:chExt cx="0" cy="0"/>
        </a:xfrm>
      </p:grpSpPr>
      <p:sp>
        <p:nvSpPr>
          <p:cNvPr id="3579" name="Google Shape;3579;g12512908bca_0_29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0" name="Google Shape;3580;g12512908bca_0_29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6" name="Shape 3586"/>
        <p:cNvGrpSpPr/>
        <p:nvPr/>
      </p:nvGrpSpPr>
      <p:grpSpPr>
        <a:xfrm>
          <a:off x="0" y="0"/>
          <a:ext cx="0" cy="0"/>
          <a:chOff x="0" y="0"/>
          <a:chExt cx="0" cy="0"/>
        </a:xfrm>
      </p:grpSpPr>
      <p:sp>
        <p:nvSpPr>
          <p:cNvPr id="3587" name="Google Shape;3587;g12512908bca_0_28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8" name="Google Shape;3588;g12512908bca_0_28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4" name="Shape 3604"/>
        <p:cNvGrpSpPr/>
        <p:nvPr/>
      </p:nvGrpSpPr>
      <p:grpSpPr>
        <a:xfrm>
          <a:off x="0" y="0"/>
          <a:ext cx="0" cy="0"/>
          <a:chOff x="0" y="0"/>
          <a:chExt cx="0" cy="0"/>
        </a:xfrm>
      </p:grpSpPr>
      <p:sp>
        <p:nvSpPr>
          <p:cNvPr id="3605" name="Google Shape;3605;g12631c1af93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6" name="Google Shape;3606;g12631c1af93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7" name="Shape 3697"/>
        <p:cNvGrpSpPr/>
        <p:nvPr/>
      </p:nvGrpSpPr>
      <p:grpSpPr>
        <a:xfrm>
          <a:off x="0" y="0"/>
          <a:ext cx="0" cy="0"/>
          <a:chOff x="0" y="0"/>
          <a:chExt cx="0" cy="0"/>
        </a:xfrm>
      </p:grpSpPr>
      <p:sp>
        <p:nvSpPr>
          <p:cNvPr id="3698" name="Google Shape;3698;g12512908bca_0_28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9" name="Google Shape;3699;g12512908bca_0_28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7" name="Shape 3707"/>
        <p:cNvGrpSpPr/>
        <p:nvPr/>
      </p:nvGrpSpPr>
      <p:grpSpPr>
        <a:xfrm>
          <a:off x="0" y="0"/>
          <a:ext cx="0" cy="0"/>
          <a:chOff x="0" y="0"/>
          <a:chExt cx="0" cy="0"/>
        </a:xfrm>
      </p:grpSpPr>
      <p:sp>
        <p:nvSpPr>
          <p:cNvPr id="3708" name="Google Shape;3708;g12512908bca_0_29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9" name="Google Shape;3709;g12512908bca_0_29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3" name="Shape 3713"/>
        <p:cNvGrpSpPr/>
        <p:nvPr/>
      </p:nvGrpSpPr>
      <p:grpSpPr>
        <a:xfrm>
          <a:off x="0" y="0"/>
          <a:ext cx="0" cy="0"/>
          <a:chOff x="0" y="0"/>
          <a:chExt cx="0" cy="0"/>
        </a:xfrm>
      </p:grpSpPr>
      <p:sp>
        <p:nvSpPr>
          <p:cNvPr id="3714" name="Google Shape;3714;g12512908bca_0_29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5" name="Google Shape;3715;g12512908bca_0_29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12. Instructor Do: Confusion Matrix &amp; Classification Report (10 minutes)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0" name="Shape 3720"/>
        <p:cNvGrpSpPr/>
        <p:nvPr/>
      </p:nvGrpSpPr>
      <p:grpSpPr>
        <a:xfrm>
          <a:off x="0" y="0"/>
          <a:ext cx="0" cy="0"/>
          <a:chOff x="0" y="0"/>
          <a:chExt cx="0" cy="0"/>
        </a:xfrm>
      </p:grpSpPr>
      <p:sp>
        <p:nvSpPr>
          <p:cNvPr id="3721" name="Google Shape;3721;g12512908bca_0_29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2" name="Google Shape;3722;g12512908bca_0_29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g12512908bca_0_2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0" name="Google Shape;2700;g12512908bca_0_2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7" name="Shape 3727"/>
        <p:cNvGrpSpPr/>
        <p:nvPr/>
      </p:nvGrpSpPr>
      <p:grpSpPr>
        <a:xfrm>
          <a:off x="0" y="0"/>
          <a:ext cx="0" cy="0"/>
          <a:chOff x="0" y="0"/>
          <a:chExt cx="0" cy="0"/>
        </a:xfrm>
      </p:grpSpPr>
      <p:sp>
        <p:nvSpPr>
          <p:cNvPr id="3728" name="Google Shape;3728;g12512908bca_0_29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9" name="Google Shape;3729;g12512908bca_0_29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6" name="Shape 3736"/>
        <p:cNvGrpSpPr/>
        <p:nvPr/>
      </p:nvGrpSpPr>
      <p:grpSpPr>
        <a:xfrm>
          <a:off x="0" y="0"/>
          <a:ext cx="0" cy="0"/>
          <a:chOff x="0" y="0"/>
          <a:chExt cx="0" cy="0"/>
        </a:xfrm>
      </p:grpSpPr>
      <p:sp>
        <p:nvSpPr>
          <p:cNvPr id="3737" name="Google Shape;3737;g12512908bca_0_3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8" name="Google Shape;3738;g12512908bca_0_3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12512908bca_0_32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12512908bca_0_32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5" name="Shape 3765"/>
        <p:cNvGrpSpPr/>
        <p:nvPr/>
      </p:nvGrpSpPr>
      <p:grpSpPr>
        <a:xfrm>
          <a:off x="0" y="0"/>
          <a:ext cx="0" cy="0"/>
          <a:chOff x="0" y="0"/>
          <a:chExt cx="0" cy="0"/>
        </a:xfrm>
      </p:grpSpPr>
      <p:sp>
        <p:nvSpPr>
          <p:cNvPr id="3766" name="Google Shape;3766;g12512908bca_0_3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7" name="Google Shape;3767;g12512908bca_0_3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2" name="Shape 3772"/>
        <p:cNvGrpSpPr/>
        <p:nvPr/>
      </p:nvGrpSpPr>
      <p:grpSpPr>
        <a:xfrm>
          <a:off x="0" y="0"/>
          <a:ext cx="0" cy="0"/>
          <a:chOff x="0" y="0"/>
          <a:chExt cx="0" cy="0"/>
        </a:xfrm>
      </p:grpSpPr>
      <p:sp>
        <p:nvSpPr>
          <p:cNvPr id="3773" name="Google Shape;3773;g12512908bca_0_32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4" name="Google Shape;3774;g12512908bca_0_32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2" name="Shape 3782"/>
        <p:cNvGrpSpPr/>
        <p:nvPr/>
      </p:nvGrpSpPr>
      <p:grpSpPr>
        <a:xfrm>
          <a:off x="0" y="0"/>
          <a:ext cx="0" cy="0"/>
          <a:chOff x="0" y="0"/>
          <a:chExt cx="0" cy="0"/>
        </a:xfrm>
      </p:grpSpPr>
      <p:sp>
        <p:nvSpPr>
          <p:cNvPr id="3783" name="Google Shape;3783;g12512908bca_0_3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4" name="Google Shape;3784;g12512908bca_0_3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9" name="Shape 3789"/>
        <p:cNvGrpSpPr/>
        <p:nvPr/>
      </p:nvGrpSpPr>
      <p:grpSpPr>
        <a:xfrm>
          <a:off x="0" y="0"/>
          <a:ext cx="0" cy="0"/>
          <a:chOff x="0" y="0"/>
          <a:chExt cx="0" cy="0"/>
        </a:xfrm>
      </p:grpSpPr>
      <p:sp>
        <p:nvSpPr>
          <p:cNvPr id="3790" name="Google Shape;3790;g12512908bca_0_34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1" name="Google Shape;3791;g12512908bca_0_34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6" name="Shape 3796"/>
        <p:cNvGrpSpPr/>
        <p:nvPr/>
      </p:nvGrpSpPr>
      <p:grpSpPr>
        <a:xfrm>
          <a:off x="0" y="0"/>
          <a:ext cx="0" cy="0"/>
          <a:chOff x="0" y="0"/>
          <a:chExt cx="0" cy="0"/>
        </a:xfrm>
      </p:grpSpPr>
      <p:sp>
        <p:nvSpPr>
          <p:cNvPr id="3797" name="Google Shape;3797;g12512908bca_0_32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8" name="Google Shape;3798;g12512908bca_0_32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5" name="Shape 3805"/>
        <p:cNvGrpSpPr/>
        <p:nvPr/>
      </p:nvGrpSpPr>
      <p:grpSpPr>
        <a:xfrm>
          <a:off x="0" y="0"/>
          <a:ext cx="0" cy="0"/>
          <a:chOff x="0" y="0"/>
          <a:chExt cx="0" cy="0"/>
        </a:xfrm>
      </p:grpSpPr>
      <p:sp>
        <p:nvSpPr>
          <p:cNvPr id="3806" name="Google Shape;3806;g12512908bca_0_32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7" name="Google Shape;3807;g12512908bca_0_3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2" name="Shape 3812"/>
        <p:cNvGrpSpPr/>
        <p:nvPr/>
      </p:nvGrpSpPr>
      <p:grpSpPr>
        <a:xfrm>
          <a:off x="0" y="0"/>
          <a:ext cx="0" cy="0"/>
          <a:chOff x="0" y="0"/>
          <a:chExt cx="0" cy="0"/>
        </a:xfrm>
      </p:grpSpPr>
      <p:sp>
        <p:nvSpPr>
          <p:cNvPr id="3813" name="Google Shape;3813;g12512908bca_0_34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4" name="Google Shape;3814;g12512908bca_0_34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13. Students Do: Evaluating Classification Models (20 minutes)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12512908bca_0_2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4" name="Google Shape;2764;g12512908bca_0_2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0" name="Shape 3820"/>
        <p:cNvGrpSpPr/>
        <p:nvPr/>
      </p:nvGrpSpPr>
      <p:grpSpPr>
        <a:xfrm>
          <a:off x="0" y="0"/>
          <a:ext cx="0" cy="0"/>
          <a:chOff x="0" y="0"/>
          <a:chExt cx="0" cy="0"/>
        </a:xfrm>
      </p:grpSpPr>
      <p:sp>
        <p:nvSpPr>
          <p:cNvPr id="3821" name="Google Shape;3821;g12512908bca_0_34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2" name="Google Shape;3822;g12512908bca_0_34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14. Instructor Do: Review Evaluating Classification Models (10 minutes)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6" name="Shape 3826"/>
        <p:cNvGrpSpPr/>
        <p:nvPr/>
      </p:nvGrpSpPr>
      <p:grpSpPr>
        <a:xfrm>
          <a:off x="0" y="0"/>
          <a:ext cx="0" cy="0"/>
          <a:chOff x="0" y="0"/>
          <a:chExt cx="0" cy="0"/>
        </a:xfrm>
      </p:grpSpPr>
      <p:sp>
        <p:nvSpPr>
          <p:cNvPr id="3827" name="Google Shape;3827;g12512908bca_0_34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8" name="Google Shape;3828;g12512908bca_0_34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2" name="Shape 3832"/>
        <p:cNvGrpSpPr/>
        <p:nvPr/>
      </p:nvGrpSpPr>
      <p:grpSpPr>
        <a:xfrm>
          <a:off x="0" y="0"/>
          <a:ext cx="0" cy="0"/>
          <a:chOff x="0" y="0"/>
          <a:chExt cx="0" cy="0"/>
        </a:xfrm>
      </p:grpSpPr>
      <p:sp>
        <p:nvSpPr>
          <p:cNvPr id="3833" name="Google Shape;3833;g12512908bca_0_34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4" name="Google Shape;3834;g12512908bca_0_34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3.png"/><Relationship Id="rId4" Type="http://schemas.openxmlformats.org/officeDocument/2006/relationships/image" Target="../media/image3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3.png"/><Relationship Id="rId4" Type="http://schemas.openxmlformats.org/officeDocument/2006/relationships/image" Target="../media/image2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3.png"/><Relationship Id="rId4" Type="http://schemas.openxmlformats.org/officeDocument/2006/relationships/image" Target="../media/image3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3.png"/><Relationship Id="rId4" Type="http://schemas.openxmlformats.org/officeDocument/2006/relationships/image" Target="../media/image3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21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9.png"/><Relationship Id="rId3" Type="http://schemas.openxmlformats.org/officeDocument/2006/relationships/image" Target="../media/image21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9.png"/><Relationship Id="rId3" Type="http://schemas.openxmlformats.org/officeDocument/2006/relationships/image" Target="../media/image120.png"/><Relationship Id="rId4" Type="http://schemas.openxmlformats.org/officeDocument/2006/relationships/image" Target="../media/image12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9.png"/><Relationship Id="rId3" Type="http://schemas.openxmlformats.org/officeDocument/2006/relationships/image" Target="../media/image120.png"/><Relationship Id="rId4" Type="http://schemas.openxmlformats.org/officeDocument/2006/relationships/image" Target="../media/image21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9.png"/><Relationship Id="rId3" Type="http://schemas.openxmlformats.org/officeDocument/2006/relationships/image" Target="../media/image171.png"/><Relationship Id="rId4" Type="http://schemas.openxmlformats.org/officeDocument/2006/relationships/image" Target="../media/image12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2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2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2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24.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24.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2.png"/><Relationship Id="rId11" Type="http://schemas.openxmlformats.org/officeDocument/2006/relationships/image" Target="../media/image56.png"/><Relationship Id="rId10" Type="http://schemas.openxmlformats.org/officeDocument/2006/relationships/image" Target="../media/image21.png"/><Relationship Id="rId9"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7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9.png"/><Relationship Id="rId4" Type="http://schemas.openxmlformats.org/officeDocument/2006/relationships/image" Target="../media/image3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9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9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9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9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9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9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7.png"/><Relationship Id="rId4" Type="http://schemas.openxmlformats.org/officeDocument/2006/relationships/image" Target="../media/image87.png"/><Relationship Id="rId5" Type="http://schemas.openxmlformats.org/officeDocument/2006/relationships/image" Target="../media/image6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85.png"/><Relationship Id="rId4" Type="http://schemas.openxmlformats.org/officeDocument/2006/relationships/image" Target="../media/image7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8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4.png"/><Relationship Id="rId4" Type="http://schemas.openxmlformats.org/officeDocument/2006/relationships/image" Target="../media/image8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01.png"/><Relationship Id="rId4" Type="http://schemas.openxmlformats.org/officeDocument/2006/relationships/image" Target="../media/image10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96.png"/><Relationship Id="rId4" Type="http://schemas.openxmlformats.org/officeDocument/2006/relationships/image" Target="../media/image10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94.png"/><Relationship Id="rId4" Type="http://schemas.openxmlformats.org/officeDocument/2006/relationships/image" Target="../media/image9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7">
  <p:cSld name="CUSTOM_2_7_2_10">
    <p:spTree>
      <p:nvGrpSpPr>
        <p:cNvPr id="1427" name="Shape 1427"/>
        <p:cNvGrpSpPr/>
        <p:nvPr/>
      </p:nvGrpSpPr>
      <p:grpSpPr>
        <a:xfrm>
          <a:off x="0" y="0"/>
          <a:ext cx="0" cy="0"/>
          <a:chOff x="0" y="0"/>
          <a:chExt cx="0" cy="0"/>
        </a:xfrm>
      </p:grpSpPr>
      <p:sp>
        <p:nvSpPr>
          <p:cNvPr id="1428" name="Google Shape;1428;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9" name="Google Shape;1429;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0" name="Google Shape;1430;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1" name="Google Shape;1431;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2" name="Google Shape;1432;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3" name="Google Shape;1433;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10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8">
  <p:cSld name="CUSTOM_2_7_2_11">
    <p:spTree>
      <p:nvGrpSpPr>
        <p:cNvPr id="1435" name="Shape 1435"/>
        <p:cNvGrpSpPr/>
        <p:nvPr/>
      </p:nvGrpSpPr>
      <p:grpSpPr>
        <a:xfrm>
          <a:off x="0" y="0"/>
          <a:ext cx="0" cy="0"/>
          <a:chOff x="0" y="0"/>
          <a:chExt cx="0" cy="0"/>
        </a:xfrm>
      </p:grpSpPr>
      <p:sp>
        <p:nvSpPr>
          <p:cNvPr id="1436" name="Google Shape;1436;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7" name="Google Shape;1437;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8" name="Google Shape;1438;p1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9" name="Google Shape;1439;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0" name="Google Shape;1440;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1" name="Google Shape;1441;p1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2" name="Google Shape;1442;p10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9">
  <p:cSld name="CUSTOM_2_7_2_12">
    <p:spTree>
      <p:nvGrpSpPr>
        <p:cNvPr id="1443" name="Shape 1443"/>
        <p:cNvGrpSpPr/>
        <p:nvPr/>
      </p:nvGrpSpPr>
      <p:grpSpPr>
        <a:xfrm>
          <a:off x="0" y="0"/>
          <a:ext cx="0" cy="0"/>
          <a:chOff x="0" y="0"/>
          <a:chExt cx="0" cy="0"/>
        </a:xfrm>
      </p:grpSpPr>
      <p:sp>
        <p:nvSpPr>
          <p:cNvPr id="1444" name="Google Shape;1444;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5" name="Google Shape;1445;p1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46" name="Google Shape;1446;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7" name="Google Shape;1447;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8" name="Google Shape;1448;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9" name="Google Shape;1449;p1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0" name="Google Shape;1450;p10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0">
  <p:cSld name="CUSTOM_2_7_2_13">
    <p:spTree>
      <p:nvGrpSpPr>
        <p:cNvPr id="1451" name="Shape 1451"/>
        <p:cNvGrpSpPr/>
        <p:nvPr/>
      </p:nvGrpSpPr>
      <p:grpSpPr>
        <a:xfrm>
          <a:off x="0" y="0"/>
          <a:ext cx="0" cy="0"/>
          <a:chOff x="0" y="0"/>
          <a:chExt cx="0" cy="0"/>
        </a:xfrm>
      </p:grpSpPr>
      <p:sp>
        <p:nvSpPr>
          <p:cNvPr id="1452" name="Google Shape;1452;p1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3" name="Google Shape;1453;p1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4" name="Google Shape;1454;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55" name="Google Shape;145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56" name="Google Shape;1456;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7" name="Google Shape;1457;p1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10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1">
  <p:cSld name="CUSTOM_2_7_2_14">
    <p:spTree>
      <p:nvGrpSpPr>
        <p:cNvPr id="1459" name="Shape 1459"/>
        <p:cNvGrpSpPr/>
        <p:nvPr/>
      </p:nvGrpSpPr>
      <p:grpSpPr>
        <a:xfrm>
          <a:off x="0" y="0"/>
          <a:ext cx="0" cy="0"/>
          <a:chOff x="0" y="0"/>
          <a:chExt cx="0" cy="0"/>
        </a:xfrm>
      </p:grpSpPr>
      <p:sp>
        <p:nvSpPr>
          <p:cNvPr id="1460" name="Google Shape;1460;p1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1" name="Google Shape;1461;p1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2" name="Google Shape;1462;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3" name="Google Shape;146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4" name="Google Shape;1464;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5" name="Google Shape;1465;p1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6" name="Google Shape;1466;p10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2">
  <p:cSld name="CUSTOM_2_7_2_15">
    <p:spTree>
      <p:nvGrpSpPr>
        <p:cNvPr id="1467" name="Shape 1467"/>
        <p:cNvGrpSpPr/>
        <p:nvPr/>
      </p:nvGrpSpPr>
      <p:grpSpPr>
        <a:xfrm>
          <a:off x="0" y="0"/>
          <a:ext cx="0" cy="0"/>
          <a:chOff x="0" y="0"/>
          <a:chExt cx="0" cy="0"/>
        </a:xfrm>
      </p:grpSpPr>
      <p:sp>
        <p:nvSpPr>
          <p:cNvPr id="1468" name="Google Shape;1468;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9" name="Google Shape;1469;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0" name="Google Shape;1470;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1" name="Google Shape;1471;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2" name="Google Shape;1472;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73" name="Google Shape;1473;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4" name="Google Shape;1474;p10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3">
  <p:cSld name="CUSTOM_2_7_2_16">
    <p:spTree>
      <p:nvGrpSpPr>
        <p:cNvPr id="1475" name="Shape 1475"/>
        <p:cNvGrpSpPr/>
        <p:nvPr/>
      </p:nvGrpSpPr>
      <p:grpSpPr>
        <a:xfrm>
          <a:off x="0" y="0"/>
          <a:ext cx="0" cy="0"/>
          <a:chOff x="0" y="0"/>
          <a:chExt cx="0" cy="0"/>
        </a:xfrm>
      </p:grpSpPr>
      <p:sp>
        <p:nvSpPr>
          <p:cNvPr id="1476" name="Google Shape;1476;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1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8" name="Google Shape;1478;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9" name="Google Shape;1479;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0" name="Google Shape;1480;p1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1" name="Google Shape;1481;p1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2" name="Google Shape;1482;p10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4">
  <p:cSld name="CUSTOM_2_7_2_17">
    <p:spTree>
      <p:nvGrpSpPr>
        <p:cNvPr id="1483" name="Shape 1483"/>
        <p:cNvGrpSpPr/>
        <p:nvPr/>
      </p:nvGrpSpPr>
      <p:grpSpPr>
        <a:xfrm>
          <a:off x="0" y="0"/>
          <a:ext cx="0" cy="0"/>
          <a:chOff x="0" y="0"/>
          <a:chExt cx="0" cy="0"/>
        </a:xfrm>
      </p:grpSpPr>
      <p:sp>
        <p:nvSpPr>
          <p:cNvPr id="1484" name="Google Shape;1484;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6" name="Google Shape;1486;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7" name="Google Shape;148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8" name="Google Shape;1488;p1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9" name="Google Shape;1489;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0" name="Google Shape;1490;p10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5">
  <p:cSld name="CUSTOM_2_7_2_18">
    <p:spTree>
      <p:nvGrpSpPr>
        <p:cNvPr id="1491" name="Shape 1491"/>
        <p:cNvGrpSpPr/>
        <p:nvPr/>
      </p:nvGrpSpPr>
      <p:grpSpPr>
        <a:xfrm>
          <a:off x="0" y="0"/>
          <a:ext cx="0" cy="0"/>
          <a:chOff x="0" y="0"/>
          <a:chExt cx="0" cy="0"/>
        </a:xfrm>
      </p:grpSpPr>
      <p:sp>
        <p:nvSpPr>
          <p:cNvPr id="1492" name="Google Shape;1492;p1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3" name="Google Shape;1493;p1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94" name="Google Shape;1494;p1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5" name="Google Shape;149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96" name="Google Shape;1496;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97" name="Google Shape;1497;p1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8" name="Google Shape;1498;p10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6">
  <p:cSld name="CUSTOM_2_7_2_19">
    <p:spTree>
      <p:nvGrpSpPr>
        <p:cNvPr id="1499" name="Shape 1499"/>
        <p:cNvGrpSpPr/>
        <p:nvPr/>
      </p:nvGrpSpPr>
      <p:grpSpPr>
        <a:xfrm>
          <a:off x="0" y="0"/>
          <a:ext cx="0" cy="0"/>
          <a:chOff x="0" y="0"/>
          <a:chExt cx="0" cy="0"/>
        </a:xfrm>
      </p:grpSpPr>
      <p:sp>
        <p:nvSpPr>
          <p:cNvPr id="1500" name="Google Shape;1500;p1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1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2" name="Google Shape;1502;p1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3" name="Google Shape;1503;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4" name="Google Shape;1504;p1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5" name="Google Shape;1505;p1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6" name="Google Shape;1506;p1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7">
  <p:cSld name="CUSTOM_2_7_2_20">
    <p:spTree>
      <p:nvGrpSpPr>
        <p:cNvPr id="1507" name="Shape 1507"/>
        <p:cNvGrpSpPr/>
        <p:nvPr/>
      </p:nvGrpSpPr>
      <p:grpSpPr>
        <a:xfrm>
          <a:off x="0" y="0"/>
          <a:ext cx="0" cy="0"/>
          <a:chOff x="0" y="0"/>
          <a:chExt cx="0" cy="0"/>
        </a:xfrm>
      </p:grpSpPr>
      <p:sp>
        <p:nvSpPr>
          <p:cNvPr id="1508" name="Google Shape;1508;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10" name="Google Shape;1510;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1" name="Google Shape;1511;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2" name="Google Shape;1512;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3" name="Google Shape;1513;p1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11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517" name="Shape 1517"/>
        <p:cNvGrpSpPr/>
        <p:nvPr/>
      </p:nvGrpSpPr>
      <p:grpSpPr>
        <a:xfrm>
          <a:off x="0" y="0"/>
          <a:ext cx="0" cy="0"/>
          <a:chOff x="0" y="0"/>
          <a:chExt cx="0" cy="0"/>
        </a:xfrm>
      </p:grpSpPr>
      <p:pic>
        <p:nvPicPr>
          <p:cNvPr id="1518" name="Google Shape;1518;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19" name="Google Shape;1519;p11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1521" name="Google Shape;1521;p1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522" name="Google Shape;1522;p1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23" name="Google Shape;1523;p11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4" name="Google Shape;1524;p11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5" name="Google Shape;1525;p11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26" name="Google Shape;1526;p11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527" name="Shape 1527"/>
        <p:cNvGrpSpPr/>
        <p:nvPr/>
      </p:nvGrpSpPr>
      <p:grpSpPr>
        <a:xfrm>
          <a:off x="0" y="0"/>
          <a:ext cx="0" cy="0"/>
          <a:chOff x="0" y="0"/>
          <a:chExt cx="0" cy="0"/>
        </a:xfrm>
      </p:grpSpPr>
      <p:pic>
        <p:nvPicPr>
          <p:cNvPr id="1528" name="Google Shape;1528;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29" name="Google Shape;1529;p1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531" name="Google Shape;1531;p1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32" name="Google Shape;1532;p1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1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1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35" name="Google Shape;1535;p11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536" name="Google Shape;1536;p1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537" name="Shape 1537"/>
        <p:cNvGrpSpPr/>
        <p:nvPr/>
      </p:nvGrpSpPr>
      <p:grpSpPr>
        <a:xfrm>
          <a:off x="0" y="0"/>
          <a:ext cx="0" cy="0"/>
          <a:chOff x="0" y="0"/>
          <a:chExt cx="0" cy="0"/>
        </a:xfrm>
      </p:grpSpPr>
      <p:pic>
        <p:nvPicPr>
          <p:cNvPr id="1538" name="Google Shape;1538;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39" name="Google Shape;1539;p1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541" name="Google Shape;1541;p1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42" name="Google Shape;1542;p1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3" name="Google Shape;1543;p1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4" name="Google Shape;1544;p1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45" name="Google Shape;1545;p11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546" name="Google Shape;1546;p1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547" name="Shape 1547"/>
        <p:cNvGrpSpPr/>
        <p:nvPr/>
      </p:nvGrpSpPr>
      <p:grpSpPr>
        <a:xfrm>
          <a:off x="0" y="0"/>
          <a:ext cx="0" cy="0"/>
          <a:chOff x="0" y="0"/>
          <a:chExt cx="0" cy="0"/>
        </a:xfrm>
      </p:grpSpPr>
      <p:pic>
        <p:nvPicPr>
          <p:cNvPr id="1548" name="Google Shape;1548;p1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49" name="Google Shape;1549;p1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0" name="Google Shape;1550;p1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551" name="Google Shape;1551;p11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552" name="Google Shape;1552;p1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553" name="Google Shape;1553;p1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4" name="Google Shape;1554;p1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5" name="Google Shape;1555;p1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56" name="Google Shape;1556;p11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557" name="Shape 1557"/>
        <p:cNvGrpSpPr/>
        <p:nvPr/>
      </p:nvGrpSpPr>
      <p:grpSpPr>
        <a:xfrm>
          <a:off x="0" y="0"/>
          <a:ext cx="0" cy="0"/>
          <a:chOff x="0" y="0"/>
          <a:chExt cx="0" cy="0"/>
        </a:xfrm>
      </p:grpSpPr>
      <p:pic>
        <p:nvPicPr>
          <p:cNvPr id="1558" name="Google Shape;1558;p1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59" name="Google Shape;1559;p1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0" name="Google Shape;1560;p1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61" name="Google Shape;1561;p1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562" name="Google Shape;1562;p1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3" name="Google Shape;1563;p1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4" name="Google Shape;1564;p1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65" name="Google Shape;1565;p11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1566" name="Google Shape;1566;p117"/>
          <p:cNvPicPr preferRelativeResize="0"/>
          <p:nvPr/>
        </p:nvPicPr>
        <p:blipFill>
          <a:blip r:embed="rId4">
            <a:alphaModFix/>
          </a:blip>
          <a:stretch>
            <a:fillRect/>
          </a:stretch>
        </p:blipFill>
        <p:spPr>
          <a:xfrm>
            <a:off x="525600" y="910000"/>
            <a:ext cx="2619450" cy="224480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567" name="Shape 1567"/>
        <p:cNvGrpSpPr/>
        <p:nvPr/>
      </p:nvGrpSpPr>
      <p:grpSpPr>
        <a:xfrm>
          <a:off x="0" y="0"/>
          <a:ext cx="0" cy="0"/>
          <a:chOff x="0" y="0"/>
          <a:chExt cx="0" cy="0"/>
        </a:xfrm>
      </p:grpSpPr>
      <p:pic>
        <p:nvPicPr>
          <p:cNvPr id="1568" name="Google Shape;1568;p1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69" name="Google Shape;1569;p1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0" name="Google Shape;1570;p1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71" name="Google Shape;1571;p1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572" name="Google Shape;1572;p1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3" name="Google Shape;1573;p1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4" name="Google Shape;1574;p1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75" name="Google Shape;1575;p11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1576" name="Google Shape;1576;p118"/>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1577" name="Shape 1577"/>
        <p:cNvGrpSpPr/>
        <p:nvPr/>
      </p:nvGrpSpPr>
      <p:grpSpPr>
        <a:xfrm>
          <a:off x="0" y="0"/>
          <a:ext cx="0" cy="0"/>
          <a:chOff x="0" y="0"/>
          <a:chExt cx="0" cy="0"/>
        </a:xfrm>
      </p:grpSpPr>
      <p:pic>
        <p:nvPicPr>
          <p:cNvPr id="1578" name="Google Shape;1578;p119"/>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1579" name="Google Shape;1579;p119"/>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1580" name="Google Shape;1580;p1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1" name="Google Shape;1581;p119"/>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82" name="Google Shape;1582;p11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583" name="Google Shape;1583;p119"/>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1584" name="Google Shape;1584;p11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585" name="Google Shape;1585;p119"/>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119"/>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587" name="Shape 1587"/>
        <p:cNvGrpSpPr/>
        <p:nvPr/>
      </p:nvGrpSpPr>
      <p:grpSpPr>
        <a:xfrm>
          <a:off x="0" y="0"/>
          <a:ext cx="0" cy="0"/>
          <a:chOff x="0" y="0"/>
          <a:chExt cx="0" cy="0"/>
        </a:xfrm>
      </p:grpSpPr>
      <p:pic>
        <p:nvPicPr>
          <p:cNvPr id="1588" name="Google Shape;1588;p1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9" name="Google Shape;1589;p12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0" name="Google Shape;1590;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1" name="Google Shape;1591;p1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592" name="Shape 1592"/>
        <p:cNvGrpSpPr/>
        <p:nvPr/>
      </p:nvGrpSpPr>
      <p:grpSpPr>
        <a:xfrm>
          <a:off x="0" y="0"/>
          <a:ext cx="0" cy="0"/>
          <a:chOff x="0" y="0"/>
          <a:chExt cx="0" cy="0"/>
        </a:xfrm>
      </p:grpSpPr>
      <p:pic>
        <p:nvPicPr>
          <p:cNvPr id="1593" name="Google Shape;1593;p1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4" name="Google Shape;1594;p12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5" name="Google Shape;1595;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6" name="Google Shape;1596;p1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597" name="Shape 1597"/>
        <p:cNvGrpSpPr/>
        <p:nvPr/>
      </p:nvGrpSpPr>
      <p:grpSpPr>
        <a:xfrm>
          <a:off x="0" y="0"/>
          <a:ext cx="0" cy="0"/>
          <a:chOff x="0" y="0"/>
          <a:chExt cx="0" cy="0"/>
        </a:xfrm>
      </p:grpSpPr>
      <p:sp>
        <p:nvSpPr>
          <p:cNvPr id="1598" name="Google Shape;1598;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9" name="Google Shape;1599;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0" name="Google Shape;1600;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1" name="Google Shape;160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2" name="Google Shape;1602;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3" name="Google Shape;1603;p1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4" name="Google Shape;1604;p12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1605" name="Shape 1605"/>
        <p:cNvGrpSpPr/>
        <p:nvPr/>
      </p:nvGrpSpPr>
      <p:grpSpPr>
        <a:xfrm>
          <a:off x="0" y="0"/>
          <a:ext cx="0" cy="0"/>
          <a:chOff x="0" y="0"/>
          <a:chExt cx="0" cy="0"/>
        </a:xfrm>
      </p:grpSpPr>
      <p:pic>
        <p:nvPicPr>
          <p:cNvPr id="1606" name="Google Shape;1606;p123"/>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607" name="Google Shape;1607;p123"/>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123"/>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09" name="Google Shape;1609;p123"/>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0" name="Google Shape;1610;p123"/>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2" name="Google Shape;1612;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613" name="Google Shape;1613;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4" name="Google Shape;1614;p12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615" name="Shape 1615"/>
        <p:cNvGrpSpPr/>
        <p:nvPr/>
      </p:nvGrpSpPr>
      <p:grpSpPr>
        <a:xfrm>
          <a:off x="0" y="0"/>
          <a:ext cx="0" cy="0"/>
          <a:chOff x="0" y="0"/>
          <a:chExt cx="0" cy="0"/>
        </a:xfrm>
      </p:grpSpPr>
      <p:pic>
        <p:nvPicPr>
          <p:cNvPr id="1616" name="Google Shape;1616;p1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17" name="Google Shape;1617;p12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8" name="Google Shape;1618;p124"/>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619" name="Google Shape;1619;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20" name="Google Shape;1620;p1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621" name="Shape 1621"/>
        <p:cNvGrpSpPr/>
        <p:nvPr/>
      </p:nvGrpSpPr>
      <p:grpSpPr>
        <a:xfrm>
          <a:off x="0" y="0"/>
          <a:ext cx="0" cy="0"/>
          <a:chOff x="0" y="0"/>
          <a:chExt cx="0" cy="0"/>
        </a:xfrm>
      </p:grpSpPr>
      <p:pic>
        <p:nvPicPr>
          <p:cNvPr id="1622" name="Google Shape;1622;p12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3" name="Google Shape;1623;p1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26" name="Google Shape;1626;p12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627" name="Google Shape;1627;p1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8" name="Google Shape;1628;p12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629" name="Google Shape;1629;p12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630" name="Shape 1630"/>
        <p:cNvGrpSpPr/>
        <p:nvPr/>
      </p:nvGrpSpPr>
      <p:grpSpPr>
        <a:xfrm>
          <a:off x="0" y="0"/>
          <a:ext cx="0" cy="0"/>
          <a:chOff x="0" y="0"/>
          <a:chExt cx="0" cy="0"/>
        </a:xfrm>
      </p:grpSpPr>
      <p:pic>
        <p:nvPicPr>
          <p:cNvPr id="1631" name="Google Shape;1631;p1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32" name="Google Shape;1632;p1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3" name="Google Shape;1633;p1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34" name="Google Shape;1634;p12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1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6" name="Google Shape;1636;p12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637" name="Google Shape;1637;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38" name="Google Shape;1638;p1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39" name="Google Shape;1639;p1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12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641" name="Shape 1641"/>
        <p:cNvGrpSpPr/>
        <p:nvPr/>
      </p:nvGrpSpPr>
      <p:grpSpPr>
        <a:xfrm>
          <a:off x="0" y="0"/>
          <a:ext cx="0" cy="0"/>
          <a:chOff x="0" y="0"/>
          <a:chExt cx="0" cy="0"/>
        </a:xfrm>
      </p:grpSpPr>
      <p:pic>
        <p:nvPicPr>
          <p:cNvPr id="1642" name="Google Shape;1642;p12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643" name="Google Shape;1643;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4" name="Google Shape;1644;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5" name="Google Shape;1645;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7" name="Google Shape;1647;p12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648" name="Google Shape;1648;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9" name="Google Shape;1649;p12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1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651" name="Shape 1651"/>
        <p:cNvGrpSpPr/>
        <p:nvPr/>
      </p:nvGrpSpPr>
      <p:grpSpPr>
        <a:xfrm>
          <a:off x="0" y="0"/>
          <a:ext cx="0" cy="0"/>
          <a:chOff x="0" y="0"/>
          <a:chExt cx="0" cy="0"/>
        </a:xfrm>
      </p:grpSpPr>
      <p:pic>
        <p:nvPicPr>
          <p:cNvPr id="1652" name="Google Shape;1652;p1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53" name="Google Shape;1653;p1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4" name="Google Shape;1654;p12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5" name="Google Shape;1655;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6" name="Google Shape;1656;p12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12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1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59" name="Google Shape;1659;p1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12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661" name="Shape 1661"/>
        <p:cNvGrpSpPr/>
        <p:nvPr/>
      </p:nvGrpSpPr>
      <p:grpSpPr>
        <a:xfrm>
          <a:off x="0" y="0"/>
          <a:ext cx="0" cy="0"/>
          <a:chOff x="0" y="0"/>
          <a:chExt cx="0" cy="0"/>
        </a:xfrm>
      </p:grpSpPr>
      <p:sp>
        <p:nvSpPr>
          <p:cNvPr id="1662" name="Google Shape;1662;p12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3" name="Google Shape;1663;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64" name="Google Shape;1664;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65" name="Google Shape;1665;p1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66" name="Google Shape;1666;p12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7" name="Google Shape;1667;p12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8" name="Google Shape;1668;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69" name="Google Shape;1669;p1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70" name="Google Shape;1670;p12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71" name="Shape 1671"/>
        <p:cNvGrpSpPr/>
        <p:nvPr/>
      </p:nvGrpSpPr>
      <p:grpSpPr>
        <a:xfrm>
          <a:off x="0" y="0"/>
          <a:ext cx="0" cy="0"/>
          <a:chOff x="0" y="0"/>
          <a:chExt cx="0" cy="0"/>
        </a:xfrm>
      </p:grpSpPr>
      <p:pic>
        <p:nvPicPr>
          <p:cNvPr id="1672" name="Google Shape;1672;p1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73" name="Google Shape;1673;p13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4" name="Google Shape;1674;p13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675" name="Google Shape;1675;p1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6" name="Google Shape;1676;p13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677" name="Google Shape;1677;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8" name="Google Shape;1678;p13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9" name="Google Shape;1679;p13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80" name="Google Shape;1680;p1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13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682" name="Shape 1682"/>
        <p:cNvGrpSpPr/>
        <p:nvPr/>
      </p:nvGrpSpPr>
      <p:grpSpPr>
        <a:xfrm>
          <a:off x="0" y="0"/>
          <a:ext cx="0" cy="0"/>
          <a:chOff x="0" y="0"/>
          <a:chExt cx="0" cy="0"/>
        </a:xfrm>
      </p:grpSpPr>
      <p:sp>
        <p:nvSpPr>
          <p:cNvPr id="1683" name="Google Shape;1683;p13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84" name="Google Shape;1684;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85" name="Google Shape;1685;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86" name="Google Shape;1686;p13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87" name="Google Shape;1687;p1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8" name="Google Shape;1688;p13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89" name="Google Shape;1689;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0" name="Google Shape;1690;p13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1" name="Google Shape;1691;p13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692" name="Shape 1692"/>
        <p:cNvGrpSpPr/>
        <p:nvPr/>
      </p:nvGrpSpPr>
      <p:grpSpPr>
        <a:xfrm>
          <a:off x="0" y="0"/>
          <a:ext cx="0" cy="0"/>
          <a:chOff x="0" y="0"/>
          <a:chExt cx="0" cy="0"/>
        </a:xfrm>
      </p:grpSpPr>
      <p:sp>
        <p:nvSpPr>
          <p:cNvPr id="1693" name="Google Shape;1693;p1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5" name="Google Shape;1695;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6" name="Google Shape;1696;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7" name="Google Shape;1697;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8" name="Google Shape;1698;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9" name="Google Shape;1699;p1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00" name="Google Shape;1700;p132"/>
          <p:cNvGrpSpPr/>
          <p:nvPr/>
        </p:nvGrpSpPr>
        <p:grpSpPr>
          <a:xfrm>
            <a:off x="457200" y="1378813"/>
            <a:ext cx="776889" cy="621300"/>
            <a:chOff x="457200" y="1378813"/>
            <a:chExt cx="776889" cy="621300"/>
          </a:xfrm>
        </p:grpSpPr>
        <p:sp>
          <p:nvSpPr>
            <p:cNvPr id="1701" name="Google Shape;1701;p1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02" name="Google Shape;1702;p1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132"/>
          <p:cNvGrpSpPr/>
          <p:nvPr/>
        </p:nvGrpSpPr>
        <p:grpSpPr>
          <a:xfrm>
            <a:off x="457200" y="2228725"/>
            <a:ext cx="776889" cy="621300"/>
            <a:chOff x="457200" y="1378813"/>
            <a:chExt cx="776889" cy="621300"/>
          </a:xfrm>
        </p:grpSpPr>
        <p:sp>
          <p:nvSpPr>
            <p:cNvPr id="1704" name="Google Shape;1704;p1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05" name="Google Shape;1705;p1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132"/>
          <p:cNvGrpSpPr/>
          <p:nvPr/>
        </p:nvGrpSpPr>
        <p:grpSpPr>
          <a:xfrm>
            <a:off x="457200" y="3073850"/>
            <a:ext cx="776889" cy="621300"/>
            <a:chOff x="457200" y="1378813"/>
            <a:chExt cx="776889" cy="621300"/>
          </a:xfrm>
        </p:grpSpPr>
        <p:sp>
          <p:nvSpPr>
            <p:cNvPr id="1707" name="Google Shape;1707;p1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08" name="Google Shape;1708;p1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132"/>
          <p:cNvGrpSpPr/>
          <p:nvPr/>
        </p:nvGrpSpPr>
        <p:grpSpPr>
          <a:xfrm>
            <a:off x="457200" y="3923750"/>
            <a:ext cx="776889" cy="621300"/>
            <a:chOff x="457200" y="1378813"/>
            <a:chExt cx="776889" cy="621300"/>
          </a:xfrm>
        </p:grpSpPr>
        <p:sp>
          <p:nvSpPr>
            <p:cNvPr id="1710" name="Google Shape;1710;p1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11" name="Google Shape;1711;p1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2" name="Google Shape;1712;p132"/>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3" name="Google Shape;1713;p1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3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7" name="Google Shape;1717;p13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13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1719" name="Shape 1719"/>
        <p:cNvGrpSpPr/>
        <p:nvPr/>
      </p:nvGrpSpPr>
      <p:grpSpPr>
        <a:xfrm>
          <a:off x="0" y="0"/>
          <a:ext cx="0" cy="0"/>
          <a:chOff x="0" y="0"/>
          <a:chExt cx="0" cy="0"/>
        </a:xfrm>
      </p:grpSpPr>
      <p:sp>
        <p:nvSpPr>
          <p:cNvPr id="1720" name="Google Shape;1720;p1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1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27" name="Google Shape;1727;p133"/>
          <p:cNvGrpSpPr/>
          <p:nvPr/>
        </p:nvGrpSpPr>
        <p:grpSpPr>
          <a:xfrm>
            <a:off x="457200" y="1300225"/>
            <a:ext cx="776889" cy="621300"/>
            <a:chOff x="457200" y="1378813"/>
            <a:chExt cx="776889" cy="621300"/>
          </a:xfrm>
        </p:grpSpPr>
        <p:sp>
          <p:nvSpPr>
            <p:cNvPr id="1728" name="Google Shape;1728;p13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29" name="Google Shape;1729;p13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0" name="Google Shape;1730;p133"/>
          <p:cNvGrpSpPr/>
          <p:nvPr/>
        </p:nvGrpSpPr>
        <p:grpSpPr>
          <a:xfrm>
            <a:off x="457200" y="2000125"/>
            <a:ext cx="776889" cy="621300"/>
            <a:chOff x="457200" y="1378813"/>
            <a:chExt cx="776889" cy="621300"/>
          </a:xfrm>
        </p:grpSpPr>
        <p:sp>
          <p:nvSpPr>
            <p:cNvPr id="1731" name="Google Shape;1731;p13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32" name="Google Shape;1732;p13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133"/>
          <p:cNvGrpSpPr/>
          <p:nvPr/>
        </p:nvGrpSpPr>
        <p:grpSpPr>
          <a:xfrm>
            <a:off x="457200" y="2692850"/>
            <a:ext cx="776889" cy="621300"/>
            <a:chOff x="457200" y="1378813"/>
            <a:chExt cx="776889" cy="621300"/>
          </a:xfrm>
        </p:grpSpPr>
        <p:sp>
          <p:nvSpPr>
            <p:cNvPr id="1734" name="Google Shape;1734;p13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35" name="Google Shape;1735;p13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133"/>
          <p:cNvGrpSpPr/>
          <p:nvPr/>
        </p:nvGrpSpPr>
        <p:grpSpPr>
          <a:xfrm>
            <a:off x="457200" y="3390350"/>
            <a:ext cx="776889" cy="621300"/>
            <a:chOff x="457200" y="1378813"/>
            <a:chExt cx="776889" cy="621300"/>
          </a:xfrm>
        </p:grpSpPr>
        <p:sp>
          <p:nvSpPr>
            <p:cNvPr id="1737" name="Google Shape;1737;p13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38" name="Google Shape;1738;p13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9" name="Google Shape;1739;p13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0" name="Google Shape;1740;p1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4" name="Google Shape;1744;p13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5" name="Google Shape;1745;p13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46" name="Google Shape;1746;p133"/>
          <p:cNvGrpSpPr/>
          <p:nvPr/>
        </p:nvGrpSpPr>
        <p:grpSpPr>
          <a:xfrm>
            <a:off x="469500" y="4083075"/>
            <a:ext cx="776889" cy="621300"/>
            <a:chOff x="457200" y="1378813"/>
            <a:chExt cx="776889" cy="621300"/>
          </a:xfrm>
        </p:grpSpPr>
        <p:sp>
          <p:nvSpPr>
            <p:cNvPr id="1747" name="Google Shape;1747;p13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48" name="Google Shape;1748;p13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9" name="Google Shape;1749;p1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1751" name="Shape 1751"/>
        <p:cNvGrpSpPr/>
        <p:nvPr/>
      </p:nvGrpSpPr>
      <p:grpSpPr>
        <a:xfrm>
          <a:off x="0" y="0"/>
          <a:ext cx="0" cy="0"/>
          <a:chOff x="0" y="0"/>
          <a:chExt cx="0" cy="0"/>
        </a:xfrm>
      </p:grpSpPr>
      <p:sp>
        <p:nvSpPr>
          <p:cNvPr id="1752" name="Google Shape;1752;p1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4" name="Google Shape;1754;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5" name="Google Shape;1755;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56" name="Google Shape;1756;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7" name="Google Shape;1757;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8" name="Google Shape;1758;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59" name="Google Shape;1759;p134"/>
          <p:cNvGrpSpPr/>
          <p:nvPr/>
        </p:nvGrpSpPr>
        <p:grpSpPr>
          <a:xfrm>
            <a:off x="457200" y="1237825"/>
            <a:ext cx="776900" cy="486300"/>
            <a:chOff x="457200" y="1466425"/>
            <a:chExt cx="776900" cy="486300"/>
          </a:xfrm>
        </p:grpSpPr>
        <p:sp>
          <p:nvSpPr>
            <p:cNvPr id="1760" name="Google Shape;1760;p1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61" name="Google Shape;1761;p1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2" name="Google Shape;1762;p13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3" name="Google Shape;1763;p1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4" name="Google Shape;1764;p134"/>
          <p:cNvGrpSpPr/>
          <p:nvPr/>
        </p:nvGrpSpPr>
        <p:grpSpPr>
          <a:xfrm>
            <a:off x="457200" y="1828900"/>
            <a:ext cx="776900" cy="486300"/>
            <a:chOff x="457200" y="1466425"/>
            <a:chExt cx="776900" cy="486300"/>
          </a:xfrm>
        </p:grpSpPr>
        <p:sp>
          <p:nvSpPr>
            <p:cNvPr id="1765" name="Google Shape;1765;p1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66" name="Google Shape;1766;p1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7" name="Google Shape;1767;p1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8" name="Google Shape;1768;p134"/>
          <p:cNvGrpSpPr/>
          <p:nvPr/>
        </p:nvGrpSpPr>
        <p:grpSpPr>
          <a:xfrm>
            <a:off x="457200" y="2419975"/>
            <a:ext cx="776900" cy="486300"/>
            <a:chOff x="457200" y="1466425"/>
            <a:chExt cx="776900" cy="486300"/>
          </a:xfrm>
        </p:grpSpPr>
        <p:sp>
          <p:nvSpPr>
            <p:cNvPr id="1769" name="Google Shape;1769;p1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70" name="Google Shape;1770;p1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1" name="Google Shape;1771;p1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2" name="Google Shape;1772;p134"/>
          <p:cNvGrpSpPr/>
          <p:nvPr/>
        </p:nvGrpSpPr>
        <p:grpSpPr>
          <a:xfrm>
            <a:off x="457200" y="3011050"/>
            <a:ext cx="776900" cy="486300"/>
            <a:chOff x="457200" y="1466425"/>
            <a:chExt cx="776900" cy="486300"/>
          </a:xfrm>
        </p:grpSpPr>
        <p:sp>
          <p:nvSpPr>
            <p:cNvPr id="1773" name="Google Shape;1773;p1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74" name="Google Shape;1774;p1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5" name="Google Shape;1775;p13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6" name="Google Shape;1776;p134"/>
          <p:cNvGrpSpPr/>
          <p:nvPr/>
        </p:nvGrpSpPr>
        <p:grpSpPr>
          <a:xfrm>
            <a:off x="457200" y="3602137"/>
            <a:ext cx="776900" cy="486300"/>
            <a:chOff x="457200" y="1466425"/>
            <a:chExt cx="776900" cy="486300"/>
          </a:xfrm>
        </p:grpSpPr>
        <p:sp>
          <p:nvSpPr>
            <p:cNvPr id="1777" name="Google Shape;1777;p1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78" name="Google Shape;1778;p1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9" name="Google Shape;1779;p13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0" name="Google Shape;1780;p134"/>
          <p:cNvGrpSpPr/>
          <p:nvPr/>
        </p:nvGrpSpPr>
        <p:grpSpPr>
          <a:xfrm>
            <a:off x="457200" y="4193262"/>
            <a:ext cx="776900" cy="486300"/>
            <a:chOff x="457200" y="1466425"/>
            <a:chExt cx="776900" cy="486300"/>
          </a:xfrm>
        </p:grpSpPr>
        <p:sp>
          <p:nvSpPr>
            <p:cNvPr id="1781" name="Google Shape;1781;p1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782" name="Google Shape;1782;p1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13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13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5" name="Google Shape;1785;p1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13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7" name="Google Shape;1787;p13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1788" name="Shape 1788"/>
        <p:cNvGrpSpPr/>
        <p:nvPr/>
      </p:nvGrpSpPr>
      <p:grpSpPr>
        <a:xfrm>
          <a:off x="0" y="0"/>
          <a:ext cx="0" cy="0"/>
          <a:chOff x="0" y="0"/>
          <a:chExt cx="0" cy="0"/>
        </a:xfrm>
      </p:grpSpPr>
      <p:sp>
        <p:nvSpPr>
          <p:cNvPr id="1789" name="Google Shape;1789;p1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1" name="Google Shape;1791;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2" name="Google Shape;1792;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3" name="Google Shape;1793;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4" name="Google Shape;1794;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5" name="Google Shape;1795;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96" name="Google Shape;1796;p135"/>
          <p:cNvGrpSpPr/>
          <p:nvPr/>
        </p:nvGrpSpPr>
        <p:grpSpPr>
          <a:xfrm>
            <a:off x="457200" y="1237825"/>
            <a:ext cx="776900" cy="486300"/>
            <a:chOff x="457200" y="1466425"/>
            <a:chExt cx="776900" cy="486300"/>
          </a:xfrm>
        </p:grpSpPr>
        <p:sp>
          <p:nvSpPr>
            <p:cNvPr id="1797" name="Google Shape;1797;p1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98" name="Google Shape;1798;p1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9" name="Google Shape;1799;p13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1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1" name="Google Shape;1801;p135"/>
          <p:cNvGrpSpPr/>
          <p:nvPr/>
        </p:nvGrpSpPr>
        <p:grpSpPr>
          <a:xfrm>
            <a:off x="457200" y="1828900"/>
            <a:ext cx="776900" cy="486300"/>
            <a:chOff x="457200" y="1466425"/>
            <a:chExt cx="776900" cy="486300"/>
          </a:xfrm>
        </p:grpSpPr>
        <p:sp>
          <p:nvSpPr>
            <p:cNvPr id="1802" name="Google Shape;1802;p1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03" name="Google Shape;1803;p1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1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5" name="Google Shape;1805;p135"/>
          <p:cNvGrpSpPr/>
          <p:nvPr/>
        </p:nvGrpSpPr>
        <p:grpSpPr>
          <a:xfrm>
            <a:off x="457200" y="2419975"/>
            <a:ext cx="776900" cy="486300"/>
            <a:chOff x="457200" y="1466425"/>
            <a:chExt cx="776900" cy="486300"/>
          </a:xfrm>
        </p:grpSpPr>
        <p:sp>
          <p:nvSpPr>
            <p:cNvPr id="1806" name="Google Shape;1806;p1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07" name="Google Shape;1807;p1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1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9" name="Google Shape;1809;p135"/>
          <p:cNvGrpSpPr/>
          <p:nvPr/>
        </p:nvGrpSpPr>
        <p:grpSpPr>
          <a:xfrm>
            <a:off x="457200" y="3011050"/>
            <a:ext cx="776900" cy="486300"/>
            <a:chOff x="457200" y="1466425"/>
            <a:chExt cx="776900" cy="486300"/>
          </a:xfrm>
        </p:grpSpPr>
        <p:sp>
          <p:nvSpPr>
            <p:cNvPr id="1810" name="Google Shape;1810;p1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811" name="Google Shape;1811;p1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2" name="Google Shape;1812;p1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135"/>
          <p:cNvGrpSpPr/>
          <p:nvPr/>
        </p:nvGrpSpPr>
        <p:grpSpPr>
          <a:xfrm>
            <a:off x="457200" y="3602137"/>
            <a:ext cx="776900" cy="486300"/>
            <a:chOff x="457200" y="1466425"/>
            <a:chExt cx="776900" cy="486300"/>
          </a:xfrm>
        </p:grpSpPr>
        <p:sp>
          <p:nvSpPr>
            <p:cNvPr id="1814" name="Google Shape;1814;p1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815" name="Google Shape;1815;p1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1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135"/>
          <p:cNvGrpSpPr/>
          <p:nvPr/>
        </p:nvGrpSpPr>
        <p:grpSpPr>
          <a:xfrm>
            <a:off x="457200" y="4193262"/>
            <a:ext cx="776900" cy="486300"/>
            <a:chOff x="457200" y="1466425"/>
            <a:chExt cx="776900" cy="486300"/>
          </a:xfrm>
        </p:grpSpPr>
        <p:sp>
          <p:nvSpPr>
            <p:cNvPr id="1818" name="Google Shape;1818;p1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819" name="Google Shape;1819;p1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13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1" name="Google Shape;1821;p13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2" name="Google Shape;1822;p1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3" name="Google Shape;1823;p13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13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1825" name="Shape 1825"/>
        <p:cNvGrpSpPr/>
        <p:nvPr/>
      </p:nvGrpSpPr>
      <p:grpSpPr>
        <a:xfrm>
          <a:off x="0" y="0"/>
          <a:ext cx="0" cy="0"/>
          <a:chOff x="0" y="0"/>
          <a:chExt cx="0" cy="0"/>
        </a:xfrm>
      </p:grpSpPr>
      <p:sp>
        <p:nvSpPr>
          <p:cNvPr id="1826" name="Google Shape;1826;p13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33" name="Google Shape;1833;p136"/>
          <p:cNvGrpSpPr/>
          <p:nvPr/>
        </p:nvGrpSpPr>
        <p:grpSpPr>
          <a:xfrm>
            <a:off x="457222" y="1149803"/>
            <a:ext cx="713194" cy="446423"/>
            <a:chOff x="457200" y="1466425"/>
            <a:chExt cx="776900" cy="486300"/>
          </a:xfrm>
        </p:grpSpPr>
        <p:sp>
          <p:nvSpPr>
            <p:cNvPr id="1834" name="Google Shape;1834;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835" name="Google Shape;1835;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13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7" name="Google Shape;1837;p13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136"/>
          <p:cNvGrpSpPr/>
          <p:nvPr/>
        </p:nvGrpSpPr>
        <p:grpSpPr>
          <a:xfrm>
            <a:off x="457222" y="1672428"/>
            <a:ext cx="713194" cy="446423"/>
            <a:chOff x="457200" y="1466425"/>
            <a:chExt cx="776900" cy="486300"/>
          </a:xfrm>
        </p:grpSpPr>
        <p:sp>
          <p:nvSpPr>
            <p:cNvPr id="1839" name="Google Shape;1839;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840" name="Google Shape;1840;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1" name="Google Shape;1841;p13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13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3" name="Google Shape;1843;p136"/>
          <p:cNvGrpSpPr/>
          <p:nvPr/>
        </p:nvGrpSpPr>
        <p:grpSpPr>
          <a:xfrm>
            <a:off x="457197" y="2195578"/>
            <a:ext cx="713194" cy="446423"/>
            <a:chOff x="457200" y="1466425"/>
            <a:chExt cx="776900" cy="486300"/>
          </a:xfrm>
        </p:grpSpPr>
        <p:sp>
          <p:nvSpPr>
            <p:cNvPr id="1844" name="Google Shape;1844;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845" name="Google Shape;1845;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13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7" name="Google Shape;1847;p13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8" name="Google Shape;1848;p136"/>
          <p:cNvGrpSpPr/>
          <p:nvPr/>
        </p:nvGrpSpPr>
        <p:grpSpPr>
          <a:xfrm>
            <a:off x="457197" y="2718203"/>
            <a:ext cx="713194" cy="446423"/>
            <a:chOff x="457200" y="1466425"/>
            <a:chExt cx="776900" cy="486300"/>
          </a:xfrm>
        </p:grpSpPr>
        <p:sp>
          <p:nvSpPr>
            <p:cNvPr id="1849" name="Google Shape;1849;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850" name="Google Shape;1850;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1" name="Google Shape;1851;p13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13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3" name="Google Shape;1853;p136"/>
          <p:cNvGrpSpPr/>
          <p:nvPr/>
        </p:nvGrpSpPr>
        <p:grpSpPr>
          <a:xfrm>
            <a:off x="457222" y="3240828"/>
            <a:ext cx="713194" cy="446423"/>
            <a:chOff x="457200" y="1466425"/>
            <a:chExt cx="776900" cy="486300"/>
          </a:xfrm>
        </p:grpSpPr>
        <p:sp>
          <p:nvSpPr>
            <p:cNvPr id="1854" name="Google Shape;1854;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855" name="Google Shape;1855;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6" name="Google Shape;1856;p13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13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8" name="Google Shape;1858;p136"/>
          <p:cNvGrpSpPr/>
          <p:nvPr/>
        </p:nvGrpSpPr>
        <p:grpSpPr>
          <a:xfrm>
            <a:off x="457222" y="3763453"/>
            <a:ext cx="713194" cy="446423"/>
            <a:chOff x="457200" y="1466425"/>
            <a:chExt cx="776900" cy="486300"/>
          </a:xfrm>
        </p:grpSpPr>
        <p:sp>
          <p:nvSpPr>
            <p:cNvPr id="1859" name="Google Shape;1859;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860" name="Google Shape;1860;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1" name="Google Shape;1861;p13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13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136"/>
          <p:cNvGrpSpPr/>
          <p:nvPr/>
        </p:nvGrpSpPr>
        <p:grpSpPr>
          <a:xfrm>
            <a:off x="457222" y="4311603"/>
            <a:ext cx="713194" cy="446423"/>
            <a:chOff x="457200" y="1466425"/>
            <a:chExt cx="776900" cy="486300"/>
          </a:xfrm>
        </p:grpSpPr>
        <p:sp>
          <p:nvSpPr>
            <p:cNvPr id="1864" name="Google Shape;1864;p1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865" name="Google Shape;1865;p1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13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1867" name="Shape 1867"/>
        <p:cNvGrpSpPr/>
        <p:nvPr/>
      </p:nvGrpSpPr>
      <p:grpSpPr>
        <a:xfrm>
          <a:off x="0" y="0"/>
          <a:ext cx="0" cy="0"/>
          <a:chOff x="0" y="0"/>
          <a:chExt cx="0" cy="0"/>
        </a:xfrm>
      </p:grpSpPr>
      <p:sp>
        <p:nvSpPr>
          <p:cNvPr id="1868" name="Google Shape;1868;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9" name="Google Shape;1869;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0" name="Google Shape;1870;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71" name="Google Shape;1871;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2" name="Google Shape;1872;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3" name="Google Shape;1873;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4" name="Google Shape;1874;p1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5" name="Google Shape;1875;p137"/>
          <p:cNvGrpSpPr/>
          <p:nvPr/>
        </p:nvGrpSpPr>
        <p:grpSpPr>
          <a:xfrm>
            <a:off x="457427" y="3873038"/>
            <a:ext cx="602564" cy="377174"/>
            <a:chOff x="457200" y="1466425"/>
            <a:chExt cx="776900" cy="486300"/>
          </a:xfrm>
        </p:grpSpPr>
        <p:sp>
          <p:nvSpPr>
            <p:cNvPr id="1876" name="Google Shape;1876;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877" name="Google Shape;1877;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8" name="Google Shape;1878;p1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1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0" name="Google Shape;1880;p137"/>
          <p:cNvGrpSpPr/>
          <p:nvPr/>
        </p:nvGrpSpPr>
        <p:grpSpPr>
          <a:xfrm>
            <a:off x="457315" y="4311142"/>
            <a:ext cx="602564" cy="377174"/>
            <a:chOff x="457200" y="1466425"/>
            <a:chExt cx="776900" cy="486300"/>
          </a:xfrm>
        </p:grpSpPr>
        <p:sp>
          <p:nvSpPr>
            <p:cNvPr id="1881" name="Google Shape;1881;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882" name="Google Shape;1882;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3" name="Google Shape;1883;p1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1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5" name="Google Shape;1885;p137"/>
          <p:cNvGrpSpPr/>
          <p:nvPr/>
        </p:nvGrpSpPr>
        <p:grpSpPr>
          <a:xfrm>
            <a:off x="457377" y="2996663"/>
            <a:ext cx="602564" cy="377174"/>
            <a:chOff x="457200" y="1466425"/>
            <a:chExt cx="776900" cy="486300"/>
          </a:xfrm>
        </p:grpSpPr>
        <p:sp>
          <p:nvSpPr>
            <p:cNvPr id="1886" name="Google Shape;1886;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887" name="Google Shape;1887;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8" name="Google Shape;1888;p1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9" name="Google Shape;1889;p1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0" name="Google Shape;1890;p137"/>
          <p:cNvGrpSpPr/>
          <p:nvPr/>
        </p:nvGrpSpPr>
        <p:grpSpPr>
          <a:xfrm>
            <a:off x="457265" y="3434767"/>
            <a:ext cx="602564" cy="377174"/>
            <a:chOff x="457200" y="1466425"/>
            <a:chExt cx="776900" cy="486300"/>
          </a:xfrm>
        </p:grpSpPr>
        <p:sp>
          <p:nvSpPr>
            <p:cNvPr id="1891" name="Google Shape;1891;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892" name="Google Shape;1892;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3" name="Google Shape;1893;p1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1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5" name="Google Shape;1895;p137"/>
          <p:cNvGrpSpPr/>
          <p:nvPr/>
        </p:nvGrpSpPr>
        <p:grpSpPr>
          <a:xfrm>
            <a:off x="457402" y="2135288"/>
            <a:ext cx="602564" cy="377174"/>
            <a:chOff x="457200" y="1466425"/>
            <a:chExt cx="776900" cy="486300"/>
          </a:xfrm>
        </p:grpSpPr>
        <p:sp>
          <p:nvSpPr>
            <p:cNvPr id="1896" name="Google Shape;1896;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897" name="Google Shape;1897;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p13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9" name="Google Shape;1899;p1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0" name="Google Shape;1900;p137"/>
          <p:cNvGrpSpPr/>
          <p:nvPr/>
        </p:nvGrpSpPr>
        <p:grpSpPr>
          <a:xfrm>
            <a:off x="457290" y="2573392"/>
            <a:ext cx="602564" cy="377174"/>
            <a:chOff x="457200" y="1466425"/>
            <a:chExt cx="776900" cy="486300"/>
          </a:xfrm>
        </p:grpSpPr>
        <p:sp>
          <p:nvSpPr>
            <p:cNvPr id="1901" name="Google Shape;1901;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902" name="Google Shape;1902;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13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4" name="Google Shape;1904;p1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5" name="Google Shape;1905;p137"/>
          <p:cNvGrpSpPr/>
          <p:nvPr/>
        </p:nvGrpSpPr>
        <p:grpSpPr>
          <a:xfrm>
            <a:off x="457352" y="1258913"/>
            <a:ext cx="602564" cy="377174"/>
            <a:chOff x="457200" y="1466425"/>
            <a:chExt cx="776900" cy="486300"/>
          </a:xfrm>
        </p:grpSpPr>
        <p:sp>
          <p:nvSpPr>
            <p:cNvPr id="1906" name="Google Shape;1906;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907" name="Google Shape;1907;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13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9" name="Google Shape;1909;p1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0" name="Google Shape;1910;p137"/>
          <p:cNvGrpSpPr/>
          <p:nvPr/>
        </p:nvGrpSpPr>
        <p:grpSpPr>
          <a:xfrm>
            <a:off x="457240" y="1697017"/>
            <a:ext cx="602564" cy="377174"/>
            <a:chOff x="457200" y="1466425"/>
            <a:chExt cx="776900" cy="486300"/>
          </a:xfrm>
        </p:grpSpPr>
        <p:sp>
          <p:nvSpPr>
            <p:cNvPr id="1911" name="Google Shape;1911;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912" name="Google Shape;1912;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3" name="Google Shape;1913;p13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1914" name="Shape 1914"/>
        <p:cNvGrpSpPr/>
        <p:nvPr/>
      </p:nvGrpSpPr>
      <p:grpSpPr>
        <a:xfrm>
          <a:off x="0" y="0"/>
          <a:ext cx="0" cy="0"/>
          <a:chOff x="0" y="0"/>
          <a:chExt cx="0" cy="0"/>
        </a:xfrm>
      </p:grpSpPr>
      <p:sp>
        <p:nvSpPr>
          <p:cNvPr id="1915" name="Google Shape;1915;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6" name="Google Shape;1916;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7" name="Google Shape;1917;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8" name="Google Shape;1918;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9" name="Google Shape;1919;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20" name="Google Shape;1920;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1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2" name="Google Shape;1922;p138"/>
          <p:cNvGrpSpPr/>
          <p:nvPr/>
        </p:nvGrpSpPr>
        <p:grpSpPr>
          <a:xfrm>
            <a:off x="457427" y="3873038"/>
            <a:ext cx="602564" cy="377174"/>
            <a:chOff x="457200" y="1466425"/>
            <a:chExt cx="776900" cy="486300"/>
          </a:xfrm>
        </p:grpSpPr>
        <p:sp>
          <p:nvSpPr>
            <p:cNvPr id="1923" name="Google Shape;1923;p1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924" name="Google Shape;1924;p1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5" name="Google Shape;1925;p1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6" name="Google Shape;1926;p1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138"/>
          <p:cNvGrpSpPr/>
          <p:nvPr/>
        </p:nvGrpSpPr>
        <p:grpSpPr>
          <a:xfrm>
            <a:off x="457315" y="4311142"/>
            <a:ext cx="602564" cy="377174"/>
            <a:chOff x="457200" y="1466425"/>
            <a:chExt cx="776900" cy="486300"/>
          </a:xfrm>
        </p:grpSpPr>
        <p:sp>
          <p:nvSpPr>
            <p:cNvPr id="1928" name="Google Shape;1928;p1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929" name="Google Shape;1929;p1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0" name="Google Shape;1930;p1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1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2" name="Google Shape;1932;p138"/>
          <p:cNvGrpSpPr/>
          <p:nvPr/>
        </p:nvGrpSpPr>
        <p:grpSpPr>
          <a:xfrm>
            <a:off x="457377" y="2996663"/>
            <a:ext cx="602564" cy="377174"/>
            <a:chOff x="457200" y="1466425"/>
            <a:chExt cx="776900" cy="486300"/>
          </a:xfrm>
        </p:grpSpPr>
        <p:sp>
          <p:nvSpPr>
            <p:cNvPr id="1933" name="Google Shape;1933;p1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934" name="Google Shape;1934;p1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5" name="Google Shape;1935;p1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6" name="Google Shape;1936;p1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7" name="Google Shape;1937;p138"/>
          <p:cNvGrpSpPr/>
          <p:nvPr/>
        </p:nvGrpSpPr>
        <p:grpSpPr>
          <a:xfrm>
            <a:off x="457265" y="3434767"/>
            <a:ext cx="602564" cy="377174"/>
            <a:chOff x="457200" y="1466425"/>
            <a:chExt cx="776900" cy="486300"/>
          </a:xfrm>
        </p:grpSpPr>
        <p:sp>
          <p:nvSpPr>
            <p:cNvPr id="1938" name="Google Shape;1938;p1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939" name="Google Shape;1939;p1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1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1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2" name="Google Shape;1942;p138"/>
          <p:cNvGrpSpPr/>
          <p:nvPr/>
        </p:nvGrpSpPr>
        <p:grpSpPr>
          <a:xfrm>
            <a:off x="457402" y="2135288"/>
            <a:ext cx="602564" cy="377174"/>
            <a:chOff x="457200" y="1466425"/>
            <a:chExt cx="776900" cy="486300"/>
          </a:xfrm>
        </p:grpSpPr>
        <p:sp>
          <p:nvSpPr>
            <p:cNvPr id="1943" name="Google Shape;1943;p1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944" name="Google Shape;1944;p1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13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1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7" name="Google Shape;1947;p138"/>
          <p:cNvGrpSpPr/>
          <p:nvPr/>
        </p:nvGrpSpPr>
        <p:grpSpPr>
          <a:xfrm>
            <a:off x="457290" y="2573392"/>
            <a:ext cx="602564" cy="377174"/>
            <a:chOff x="457200" y="1466425"/>
            <a:chExt cx="776900" cy="486300"/>
          </a:xfrm>
        </p:grpSpPr>
        <p:sp>
          <p:nvSpPr>
            <p:cNvPr id="1948" name="Google Shape;1948;p1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949" name="Google Shape;1949;p1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13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1" name="Google Shape;1951;p1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2" name="Google Shape;1952;p138"/>
          <p:cNvGrpSpPr/>
          <p:nvPr/>
        </p:nvGrpSpPr>
        <p:grpSpPr>
          <a:xfrm>
            <a:off x="457352" y="1258913"/>
            <a:ext cx="602564" cy="377174"/>
            <a:chOff x="457200" y="1466425"/>
            <a:chExt cx="776900" cy="486300"/>
          </a:xfrm>
        </p:grpSpPr>
        <p:sp>
          <p:nvSpPr>
            <p:cNvPr id="1953" name="Google Shape;1953;p1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954" name="Google Shape;1954;p1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5" name="Google Shape;1955;p13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1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138"/>
          <p:cNvGrpSpPr/>
          <p:nvPr/>
        </p:nvGrpSpPr>
        <p:grpSpPr>
          <a:xfrm>
            <a:off x="457240" y="1697017"/>
            <a:ext cx="602564" cy="377174"/>
            <a:chOff x="457200" y="1466425"/>
            <a:chExt cx="776900" cy="486300"/>
          </a:xfrm>
        </p:grpSpPr>
        <p:sp>
          <p:nvSpPr>
            <p:cNvPr id="1958" name="Google Shape;1958;p1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959" name="Google Shape;1959;p1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0" name="Google Shape;1960;p13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1961" name="Shape 1961"/>
        <p:cNvGrpSpPr/>
        <p:nvPr/>
      </p:nvGrpSpPr>
      <p:grpSpPr>
        <a:xfrm>
          <a:off x="0" y="0"/>
          <a:ext cx="0" cy="0"/>
          <a:chOff x="0" y="0"/>
          <a:chExt cx="0" cy="0"/>
        </a:xfrm>
      </p:grpSpPr>
      <p:sp>
        <p:nvSpPr>
          <p:cNvPr id="1962" name="Google Shape;1962;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3" name="Google Shape;1963;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64" name="Google Shape;1964;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65" name="Google Shape;196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66" name="Google Shape;1966;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67" name="Google Shape;1967;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8" name="Google Shape;1968;p13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9"/>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70" name="Google Shape;1970;p139"/>
          <p:cNvGrpSpPr/>
          <p:nvPr/>
        </p:nvGrpSpPr>
        <p:grpSpPr>
          <a:xfrm>
            <a:off x="457181" y="1345103"/>
            <a:ext cx="533372" cy="533480"/>
            <a:chOff x="457200" y="1378813"/>
            <a:chExt cx="695400" cy="695450"/>
          </a:xfrm>
        </p:grpSpPr>
        <p:sp>
          <p:nvSpPr>
            <p:cNvPr id="1971" name="Google Shape;1971;p13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972" name="Google Shape;1972;p13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139"/>
          <p:cNvGrpSpPr/>
          <p:nvPr/>
        </p:nvGrpSpPr>
        <p:grpSpPr>
          <a:xfrm>
            <a:off x="3228956" y="1345103"/>
            <a:ext cx="533372" cy="533480"/>
            <a:chOff x="457200" y="1378813"/>
            <a:chExt cx="695400" cy="695450"/>
          </a:xfrm>
        </p:grpSpPr>
        <p:sp>
          <p:nvSpPr>
            <p:cNvPr id="1974" name="Google Shape;1974;p13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975" name="Google Shape;1975;p13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6" name="Google Shape;1976;p13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78" name="Google Shape;1978;p139"/>
          <p:cNvGrpSpPr/>
          <p:nvPr/>
        </p:nvGrpSpPr>
        <p:grpSpPr>
          <a:xfrm>
            <a:off x="6134081" y="1345853"/>
            <a:ext cx="533372" cy="533480"/>
            <a:chOff x="457200" y="1378813"/>
            <a:chExt cx="695400" cy="695450"/>
          </a:xfrm>
        </p:grpSpPr>
        <p:sp>
          <p:nvSpPr>
            <p:cNvPr id="1979" name="Google Shape;1979;p13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980" name="Google Shape;1980;p13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13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1983" name="Shape 1983"/>
        <p:cNvGrpSpPr/>
        <p:nvPr/>
      </p:nvGrpSpPr>
      <p:grpSpPr>
        <a:xfrm>
          <a:off x="0" y="0"/>
          <a:ext cx="0" cy="0"/>
          <a:chOff x="0" y="0"/>
          <a:chExt cx="0" cy="0"/>
        </a:xfrm>
      </p:grpSpPr>
      <p:pic>
        <p:nvPicPr>
          <p:cNvPr id="1984" name="Google Shape;1984;p14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985" name="Google Shape;1985;p14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8" name="Google Shape;1988;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89" name="Google Shape;1989;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90" name="Google Shape;1990;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91" name="Google Shape;1991;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2" name="Google Shape;1992;p140"/>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993" name="Google Shape;1993;p140"/>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4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14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6" name="Google Shape;1996;p14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140"/>
          <p:cNvGrpSpPr/>
          <p:nvPr/>
        </p:nvGrpSpPr>
        <p:grpSpPr>
          <a:xfrm>
            <a:off x="4936306" y="1423553"/>
            <a:ext cx="533372" cy="533480"/>
            <a:chOff x="457200" y="1378813"/>
            <a:chExt cx="695400" cy="695450"/>
          </a:xfrm>
        </p:grpSpPr>
        <p:sp>
          <p:nvSpPr>
            <p:cNvPr id="1998" name="Google Shape;1998;p14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999" name="Google Shape;1999;p14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0" name="Google Shape;2000;p14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1" name="Google Shape;2001;p14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2" name="Google Shape;2002;p140"/>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03" name="Google Shape;2003;p140"/>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2004" name="Shape 2004"/>
        <p:cNvGrpSpPr/>
        <p:nvPr/>
      </p:nvGrpSpPr>
      <p:grpSpPr>
        <a:xfrm>
          <a:off x="0" y="0"/>
          <a:ext cx="0" cy="0"/>
          <a:chOff x="0" y="0"/>
          <a:chExt cx="0" cy="0"/>
        </a:xfrm>
      </p:grpSpPr>
      <p:sp>
        <p:nvSpPr>
          <p:cNvPr id="2005" name="Google Shape;2005;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6" name="Google Shape;2006;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7" name="Google Shape;2007;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08" name="Google Shape;2008;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09" name="Google Shape;2009;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10" name="Google Shape;2010;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1" name="Google Shape;2011;p14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012" name="Google Shape;2012;p14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4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4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4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4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017" name="Google Shape;2017;p14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018" name="Google Shape;2018;p14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4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4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4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4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023" name="Google Shape;2023;p14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024" name="Google Shape;2024;p14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4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4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7" name="Google Shape;2027;p14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028" name="Google Shape;2028;p14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9" name="Google Shape;2029;p14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0" name="Google Shape;2030;p14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2031" name="Shape 2031"/>
        <p:cNvGrpSpPr/>
        <p:nvPr/>
      </p:nvGrpSpPr>
      <p:grpSpPr>
        <a:xfrm>
          <a:off x="0" y="0"/>
          <a:ext cx="0" cy="0"/>
          <a:chOff x="0" y="0"/>
          <a:chExt cx="0" cy="0"/>
        </a:xfrm>
      </p:grpSpPr>
      <p:sp>
        <p:nvSpPr>
          <p:cNvPr id="2032" name="Google Shape;2032;p1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4" name="Google Shape;2034;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5" name="Google Shape;2035;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36" name="Google Shape;2036;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37" name="Google Shape;2037;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38" name="Google Shape;2038;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9" name="Google Shape;2039;p1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0" name="Google Shape;2040;p1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4" name="Google Shape;2044;p1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5" name="Google Shape;2045;p1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46" name="Google Shape;2046;p14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047" name="Google Shape;2047;p14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048" name="Google Shape;2048;p142"/>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2049" name="Google Shape;2049;p14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2050" name="Shape 2050"/>
        <p:cNvGrpSpPr/>
        <p:nvPr/>
      </p:nvGrpSpPr>
      <p:grpSpPr>
        <a:xfrm>
          <a:off x="0" y="0"/>
          <a:ext cx="0" cy="0"/>
          <a:chOff x="0" y="0"/>
          <a:chExt cx="0" cy="0"/>
        </a:xfrm>
      </p:grpSpPr>
      <p:sp>
        <p:nvSpPr>
          <p:cNvPr id="2051" name="Google Shape;2051;p1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3" name="Google Shape;2053;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4" name="Google Shape;2054;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55" name="Google Shape;2055;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6" name="Google Shape;2056;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57" name="Google Shape;2057;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8" name="Google Shape;2058;p1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9" name="Google Shape;2059;p1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3" name="Google Shape;2063;p1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4" name="Google Shape;2064;p1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65" name="Google Shape;2065;p1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066" name="Google Shape;2066;p143"/>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2067" name="Google Shape;2067;p143"/>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2068" name="Google Shape;2068;p1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2069" name="Shape 2069"/>
        <p:cNvGrpSpPr/>
        <p:nvPr/>
      </p:nvGrpSpPr>
      <p:grpSpPr>
        <a:xfrm>
          <a:off x="0" y="0"/>
          <a:ext cx="0" cy="0"/>
          <a:chOff x="0" y="0"/>
          <a:chExt cx="0" cy="0"/>
        </a:xfrm>
      </p:grpSpPr>
      <p:sp>
        <p:nvSpPr>
          <p:cNvPr id="2070" name="Google Shape;2070;p1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2" name="Google Shape;2072;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73" name="Google Shape;2073;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74" name="Google Shape;2074;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75" name="Google Shape;2075;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76" name="Google Shape;2076;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7" name="Google Shape;2077;p1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8" name="Google Shape;2078;p1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2" name="Google Shape;2082;p1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3" name="Google Shape;2083;p1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84" name="Google Shape;2084;p14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085" name="Google Shape;2085;p144"/>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2086" name="Google Shape;2086;p144"/>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2087" name="Google Shape;2087;p144"/>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2088" name="Shape 2088"/>
        <p:cNvGrpSpPr/>
        <p:nvPr/>
      </p:nvGrpSpPr>
      <p:grpSpPr>
        <a:xfrm>
          <a:off x="0" y="0"/>
          <a:ext cx="0" cy="0"/>
          <a:chOff x="0" y="0"/>
          <a:chExt cx="0" cy="0"/>
        </a:xfrm>
      </p:grpSpPr>
      <p:sp>
        <p:nvSpPr>
          <p:cNvPr id="2089" name="Google Shape;2089;p1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1" name="Google Shape;2091;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92" name="Google Shape;2092;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93" name="Google Shape;2093;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94" name="Google Shape;2094;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95" name="Google Shape;2095;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6" name="Google Shape;2096;p1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7" name="Google Shape;2097;p1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1" name="Google Shape;2101;p1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2" name="Google Shape;2102;p1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3" name="Google Shape;2103;p14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104" name="Google Shape;2104;p145"/>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2105" name="Google Shape;2105;p145"/>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2106" name="Google Shape;2106;p145"/>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2107" name="Shape 2107"/>
        <p:cNvGrpSpPr/>
        <p:nvPr/>
      </p:nvGrpSpPr>
      <p:grpSpPr>
        <a:xfrm>
          <a:off x="0" y="0"/>
          <a:ext cx="0" cy="0"/>
          <a:chOff x="0" y="0"/>
          <a:chExt cx="0" cy="0"/>
        </a:xfrm>
      </p:grpSpPr>
      <p:sp>
        <p:nvSpPr>
          <p:cNvPr id="2108" name="Google Shape;2108;p1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0" name="Google Shape;2110;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11" name="Google Shape;2111;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12" name="Google Shape;2112;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13" name="Google Shape;2113;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14" name="Google Shape;2114;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5" name="Google Shape;2115;p1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6" name="Google Shape;2116;p1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0" name="Google Shape;2120;p1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1" name="Google Shape;2121;p1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2" name="Google Shape;2122;p1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24" name="Google Shape;2124;p14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125" name="Google Shape;2125;p14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126" name="Google Shape;2126;p146"/>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2127" name="Google Shape;2127;p146"/>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2128" name="Google Shape;2128;p146"/>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2129" name="Shape 2129"/>
        <p:cNvGrpSpPr/>
        <p:nvPr/>
      </p:nvGrpSpPr>
      <p:grpSpPr>
        <a:xfrm>
          <a:off x="0" y="0"/>
          <a:ext cx="0" cy="0"/>
          <a:chOff x="0" y="0"/>
          <a:chExt cx="0" cy="0"/>
        </a:xfrm>
      </p:grpSpPr>
      <p:sp>
        <p:nvSpPr>
          <p:cNvPr id="2130" name="Google Shape;2130;p1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2" name="Google Shape;2132;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33" name="Google Shape;2133;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4" name="Google Shape;2134;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35" name="Google Shape;2135;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36" name="Google Shape;2136;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7" name="Google Shape;2137;p1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8" name="Google Shape;2138;p1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2" name="Google Shape;2142;p1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3" name="Google Shape;2143;p1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4" name="Google Shape;2144;p1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46" name="Google Shape;2146;p1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147" name="Google Shape;2147;p147"/>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2148" name="Google Shape;2148;p147"/>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2149" name="Google Shape;2149;p147"/>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2150" name="Google Shape;2150;p147"/>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2151" name="Shape 2151"/>
        <p:cNvGrpSpPr/>
        <p:nvPr/>
      </p:nvGrpSpPr>
      <p:grpSpPr>
        <a:xfrm>
          <a:off x="0" y="0"/>
          <a:ext cx="0" cy="0"/>
          <a:chOff x="0" y="0"/>
          <a:chExt cx="0" cy="0"/>
        </a:xfrm>
      </p:grpSpPr>
      <p:sp>
        <p:nvSpPr>
          <p:cNvPr id="2152" name="Google Shape;2152;p1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4" name="Google Shape;2154;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5" name="Google Shape;2155;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6" name="Google Shape;2156;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57" name="Google Shape;2157;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8" name="Google Shape;2158;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9" name="Google Shape;2159;p1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0" name="Google Shape;2160;p1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4" name="Google Shape;2164;p1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5" name="Google Shape;2165;p1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6" name="Google Shape;2166;p1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68" name="Google Shape;2168;p14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169" name="Google Shape;2169;p148"/>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2170" name="Google Shape;2170;p148"/>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2171" name="Google Shape;2171;p148"/>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2172" name="Google Shape;2172;p148"/>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2173" name="Shape 2173"/>
        <p:cNvGrpSpPr/>
        <p:nvPr/>
      </p:nvGrpSpPr>
      <p:grpSpPr>
        <a:xfrm>
          <a:off x="0" y="0"/>
          <a:ext cx="0" cy="0"/>
          <a:chOff x="0" y="0"/>
          <a:chExt cx="0" cy="0"/>
        </a:xfrm>
      </p:grpSpPr>
      <p:sp>
        <p:nvSpPr>
          <p:cNvPr id="2174" name="Google Shape;2174;p1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6" name="Google Shape;2176;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7" name="Google Shape;2177;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8" name="Google Shape;2178;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79" name="Google Shape;2179;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80" name="Google Shape;2180;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1" name="Google Shape;2181;p1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2" name="Google Shape;2182;p1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6" name="Google Shape;2186;p1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7" name="Google Shape;2187;p1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8" name="Google Shape;2188;p1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90" name="Google Shape;2190;p14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191" name="Google Shape;2191;p149"/>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2192" name="Google Shape;2192;p149"/>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2193" name="Google Shape;2193;p149"/>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2194" name="Google Shape;2194;p149"/>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2195" name="Shape 2195"/>
        <p:cNvGrpSpPr/>
        <p:nvPr/>
      </p:nvGrpSpPr>
      <p:grpSpPr>
        <a:xfrm>
          <a:off x="0" y="0"/>
          <a:ext cx="0" cy="0"/>
          <a:chOff x="0" y="0"/>
          <a:chExt cx="0" cy="0"/>
        </a:xfrm>
      </p:grpSpPr>
      <p:sp>
        <p:nvSpPr>
          <p:cNvPr id="2196" name="Google Shape;2196;p1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8" name="Google Shape;2198;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99" name="Google Shape;2199;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00" name="Google Shape;2200;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01" name="Google Shape;2201;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2" name="Google Shape;2202;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3" name="Google Shape;2203;p1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4" name="Google Shape;2204;p1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0" name="Google Shape;2210;p1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1" name="Google Shape;2211;p1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2" name="Google Shape;2212;p1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3" name="Google Shape;2213;p1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14" name="Google Shape;2214;p15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215" name="Google Shape;2215;p15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216" name="Google Shape;2216;p15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217" name="Google Shape;2217;p150"/>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2218" name="Google Shape;2218;p15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219" name="Google Shape;2219;p150"/>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2220" name="Shape 2220"/>
        <p:cNvGrpSpPr/>
        <p:nvPr/>
      </p:nvGrpSpPr>
      <p:grpSpPr>
        <a:xfrm>
          <a:off x="0" y="0"/>
          <a:ext cx="0" cy="0"/>
          <a:chOff x="0" y="0"/>
          <a:chExt cx="0" cy="0"/>
        </a:xfrm>
      </p:grpSpPr>
      <p:sp>
        <p:nvSpPr>
          <p:cNvPr id="2221" name="Google Shape;2221;p1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3" name="Google Shape;2223;p1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24" name="Google Shape;2224;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25" name="Google Shape;2225;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26" name="Google Shape;2226;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27" name="Google Shape;2227;p1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8" name="Google Shape;2228;p1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9" name="Google Shape;2229;p1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5" name="Google Shape;2235;p1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6" name="Google Shape;2236;p1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7" name="Google Shape;2237;p1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8" name="Google Shape;2238;p1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39" name="Google Shape;2239;p1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240" name="Google Shape;2240;p15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241" name="Google Shape;2241;p1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242" name="Google Shape;2242;p15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243" name="Google Shape;2243;p1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244" name="Google Shape;2244;p15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2245" name="Shape 2245"/>
        <p:cNvGrpSpPr/>
        <p:nvPr/>
      </p:nvGrpSpPr>
      <p:grpSpPr>
        <a:xfrm>
          <a:off x="0" y="0"/>
          <a:ext cx="0" cy="0"/>
          <a:chOff x="0" y="0"/>
          <a:chExt cx="0" cy="0"/>
        </a:xfrm>
      </p:grpSpPr>
      <p:sp>
        <p:nvSpPr>
          <p:cNvPr id="2246" name="Google Shape;2246;p1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8" name="Google Shape;2248;p1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9" name="Google Shape;2249;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0" name="Google Shape;2250;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51" name="Google Shape;2251;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2" name="Google Shape;2252;p1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3" name="Google Shape;2253;p1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4" name="Google Shape;2254;p1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0" name="Google Shape;2260;p1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1" name="Google Shape;2261;p1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2" name="Google Shape;2262;p1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3" name="Google Shape;2263;p1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64" name="Google Shape;2264;p15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265" name="Google Shape;2265;p152"/>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2266" name="Google Shape;2266;p152"/>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sp>
        <p:nvSpPr>
          <p:cNvPr id="2267" name="Google Shape;2267;p152"/>
          <p:cNvSpPr/>
          <p:nvPr/>
        </p:nvSpPr>
        <p:spPr>
          <a:xfrm>
            <a:off x="429768" y="3040985"/>
            <a:ext cx="577805" cy="446400"/>
          </a:xfrm>
          <a:prstGeom prst="rect">
            <a:avLst/>
          </a:prstGeom>
          <a:noFill/>
          <a:ln>
            <a:noFill/>
          </a:ln>
        </p:spPr>
      </p:sp>
      <p:pic>
        <p:nvPicPr>
          <p:cNvPr id="2268" name="Google Shape;2268;p152"/>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sp>
        <p:nvSpPr>
          <p:cNvPr id="2269" name="Google Shape;2269;p152"/>
          <p:cNvSpPr/>
          <p:nvPr/>
        </p:nvSpPr>
        <p:spPr>
          <a:xfrm>
            <a:off x="429768" y="4203272"/>
            <a:ext cx="577805" cy="446400"/>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2270" name="Shape 2270"/>
        <p:cNvGrpSpPr/>
        <p:nvPr/>
      </p:nvGrpSpPr>
      <p:grpSpPr>
        <a:xfrm>
          <a:off x="0" y="0"/>
          <a:ext cx="0" cy="0"/>
          <a:chOff x="0" y="0"/>
          <a:chExt cx="0" cy="0"/>
        </a:xfrm>
      </p:grpSpPr>
      <p:sp>
        <p:nvSpPr>
          <p:cNvPr id="2271" name="Google Shape;2271;p1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3" name="Google Shape;2273;p1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74" name="Google Shape;2274;p1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75" name="Google Shape;2275;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76" name="Google Shape;2276;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7" name="Google Shape;2277;p1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8" name="Google Shape;2278;p1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9" name="Google Shape;2279;p1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5" name="Google Shape;2285;p1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6" name="Google Shape;2286;p1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7" name="Google Shape;2287;p1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8" name="Google Shape;2288;p1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9" name="Google Shape;2289;p153"/>
          <p:cNvSpPr/>
          <p:nvPr/>
        </p:nvSpPr>
        <p:spPr>
          <a:xfrm>
            <a:off x="429768" y="1261872"/>
            <a:ext cx="577805" cy="446400"/>
          </a:xfrm>
          <a:prstGeom prst="rect">
            <a:avLst/>
          </a:prstGeom>
          <a:noFill/>
          <a:ln>
            <a:noFill/>
          </a:ln>
        </p:spPr>
      </p:sp>
      <p:pic>
        <p:nvPicPr>
          <p:cNvPr id="2290" name="Google Shape;2290;p153"/>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2291" name="Google Shape;2291;p153"/>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sp>
        <p:nvSpPr>
          <p:cNvPr id="2292" name="Google Shape;2292;p153"/>
          <p:cNvSpPr/>
          <p:nvPr/>
        </p:nvSpPr>
        <p:spPr>
          <a:xfrm>
            <a:off x="429768" y="3040985"/>
            <a:ext cx="577805" cy="446400"/>
          </a:xfrm>
          <a:prstGeom prst="rect">
            <a:avLst/>
          </a:prstGeom>
          <a:noFill/>
          <a:ln>
            <a:noFill/>
          </a:ln>
        </p:spPr>
      </p:sp>
      <p:pic>
        <p:nvPicPr>
          <p:cNvPr id="2293" name="Google Shape;2293;p153"/>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sp>
        <p:nvSpPr>
          <p:cNvPr id="2294" name="Google Shape;2294;p153"/>
          <p:cNvSpPr/>
          <p:nvPr/>
        </p:nvSpPr>
        <p:spPr>
          <a:xfrm>
            <a:off x="429768" y="4203272"/>
            <a:ext cx="577805" cy="446400"/>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2295" name="Shape 2295"/>
        <p:cNvGrpSpPr/>
        <p:nvPr/>
      </p:nvGrpSpPr>
      <p:grpSpPr>
        <a:xfrm>
          <a:off x="0" y="0"/>
          <a:ext cx="0" cy="0"/>
          <a:chOff x="0" y="0"/>
          <a:chExt cx="0" cy="0"/>
        </a:xfrm>
      </p:grpSpPr>
      <p:sp>
        <p:nvSpPr>
          <p:cNvPr id="2296" name="Google Shape;2296;p1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8" name="Google Shape;2298;p1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99" name="Google Shape;2299;p1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00" name="Google Shape;2300;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01" name="Google Shape;2301;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02" name="Google Shape;2302;p1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3" name="Google Shape;2303;p1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4" name="Google Shape;2304;p1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6" name="Google Shape;2306;p1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8" name="Google Shape;2308;p1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0" name="Google Shape;2310;p1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2" name="Google Shape;2312;p1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4" name="Google Shape;2314;p1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16" name="Google Shape;2316;p15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317" name="Google Shape;2317;p15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318" name="Google Shape;2318;p15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319" name="Google Shape;2319;p154"/>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2320" name="Google Shape;2320;p15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sp>
        <p:nvSpPr>
          <p:cNvPr id="2321" name="Google Shape;2321;p154"/>
          <p:cNvSpPr/>
          <p:nvPr/>
        </p:nvSpPr>
        <p:spPr>
          <a:xfrm>
            <a:off x="429768" y="3794760"/>
            <a:ext cx="520980" cy="393192"/>
          </a:xfrm>
          <a:prstGeom prst="rect">
            <a:avLst/>
          </a:prstGeom>
          <a:noFill/>
          <a:ln>
            <a:noFill/>
          </a:ln>
        </p:spPr>
      </p:sp>
      <p:pic>
        <p:nvPicPr>
          <p:cNvPr id="2322" name="Google Shape;2322;p15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2323" name="Shape 2323"/>
        <p:cNvGrpSpPr/>
        <p:nvPr/>
      </p:nvGrpSpPr>
      <p:grpSpPr>
        <a:xfrm>
          <a:off x="0" y="0"/>
          <a:ext cx="0" cy="0"/>
          <a:chOff x="0" y="0"/>
          <a:chExt cx="0" cy="0"/>
        </a:xfrm>
      </p:grpSpPr>
      <p:sp>
        <p:nvSpPr>
          <p:cNvPr id="2324" name="Google Shape;2324;p1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6" name="Google Shape;2326;p1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7" name="Google Shape;2327;p1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8" name="Google Shape;2328;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29" name="Google Shape;2329;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30" name="Google Shape;2330;p1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1" name="Google Shape;2331;p1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2" name="Google Shape;2332;p1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4" name="Google Shape;2334;p1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6" name="Google Shape;2336;p1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8" name="Google Shape;2338;p1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0" name="Google Shape;2340;p1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2" name="Google Shape;2342;p1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44" name="Google Shape;2344;p1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345" name="Google Shape;2345;p15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346" name="Google Shape;2346;p1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347" name="Google Shape;2347;p15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348" name="Google Shape;2348;p1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349" name="Google Shape;2349;p15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350" name="Google Shape;2350;p1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2351" name="Shape 2351"/>
        <p:cNvGrpSpPr/>
        <p:nvPr/>
      </p:nvGrpSpPr>
      <p:grpSpPr>
        <a:xfrm>
          <a:off x="0" y="0"/>
          <a:ext cx="0" cy="0"/>
          <a:chOff x="0" y="0"/>
          <a:chExt cx="0" cy="0"/>
        </a:xfrm>
      </p:grpSpPr>
      <p:sp>
        <p:nvSpPr>
          <p:cNvPr id="2352" name="Google Shape;2352;p1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4" name="Google Shape;2354;p1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5" name="Google Shape;2355;p1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6" name="Google Shape;2356;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57" name="Google Shape;2357;p1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8" name="Google Shape;2358;p1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9" name="Google Shape;2359;p1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0" name="Google Shape;2360;p1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2" name="Google Shape;2362;p1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4" name="Google Shape;2364;p1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6" name="Google Shape;2366;p1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8" name="Google Shape;2368;p1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0" name="Google Shape;2370;p1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72" name="Google Shape;2372;p15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sp>
        <p:nvSpPr>
          <p:cNvPr id="2373" name="Google Shape;2373;p156"/>
          <p:cNvSpPr/>
          <p:nvPr/>
        </p:nvSpPr>
        <p:spPr>
          <a:xfrm>
            <a:off x="429768" y="1709650"/>
            <a:ext cx="521208" cy="396118"/>
          </a:xfrm>
          <a:prstGeom prst="rect">
            <a:avLst/>
          </a:prstGeom>
          <a:noFill/>
          <a:ln>
            <a:noFill/>
          </a:ln>
        </p:spPr>
      </p:sp>
      <p:sp>
        <p:nvSpPr>
          <p:cNvPr id="2374" name="Google Shape;2374;p156"/>
          <p:cNvSpPr/>
          <p:nvPr/>
        </p:nvSpPr>
        <p:spPr>
          <a:xfrm>
            <a:off x="429768" y="2205600"/>
            <a:ext cx="521208" cy="396118"/>
          </a:xfrm>
          <a:prstGeom prst="rect">
            <a:avLst/>
          </a:prstGeom>
          <a:noFill/>
          <a:ln>
            <a:noFill/>
          </a:ln>
        </p:spPr>
      </p:sp>
      <p:pic>
        <p:nvPicPr>
          <p:cNvPr id="2375" name="Google Shape;2375;p156"/>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sp>
        <p:nvSpPr>
          <p:cNvPr id="2376" name="Google Shape;2376;p156"/>
          <p:cNvSpPr/>
          <p:nvPr/>
        </p:nvSpPr>
        <p:spPr>
          <a:xfrm>
            <a:off x="429768" y="3277788"/>
            <a:ext cx="521208" cy="396118"/>
          </a:xfrm>
          <a:prstGeom prst="rect">
            <a:avLst/>
          </a:prstGeom>
          <a:noFill/>
          <a:ln>
            <a:noFill/>
          </a:ln>
        </p:spPr>
      </p:sp>
      <p:sp>
        <p:nvSpPr>
          <p:cNvPr id="2377" name="Google Shape;2377;p156"/>
          <p:cNvSpPr/>
          <p:nvPr/>
        </p:nvSpPr>
        <p:spPr>
          <a:xfrm>
            <a:off x="429768" y="3794760"/>
            <a:ext cx="520980" cy="393192"/>
          </a:xfrm>
          <a:prstGeom prst="rect">
            <a:avLst/>
          </a:prstGeom>
          <a:noFill/>
          <a:ln>
            <a:noFill/>
          </a:ln>
        </p:spPr>
      </p:sp>
      <p:pic>
        <p:nvPicPr>
          <p:cNvPr id="2378" name="Google Shape;2378;p156"/>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2379" name="Shape 2379"/>
        <p:cNvGrpSpPr/>
        <p:nvPr/>
      </p:nvGrpSpPr>
      <p:grpSpPr>
        <a:xfrm>
          <a:off x="0" y="0"/>
          <a:ext cx="0" cy="0"/>
          <a:chOff x="0" y="0"/>
          <a:chExt cx="0" cy="0"/>
        </a:xfrm>
      </p:grpSpPr>
      <p:sp>
        <p:nvSpPr>
          <p:cNvPr id="2380" name="Google Shape;2380;p1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2" name="Google Shape;2382;p1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83" name="Google Shape;2383;p1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84" name="Google Shape;2384;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85" name="Google Shape;2385;p1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6" name="Google Shape;2386;p1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7" name="Google Shape;2387;p1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8" name="Google Shape;2388;p1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0" name="Google Shape;2390;p1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2" name="Google Shape;2392;p1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4" name="Google Shape;2394;p1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6" name="Google Shape;2396;p1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8" name="Google Shape;2398;p1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0" name="Google Shape;2400;p157"/>
          <p:cNvSpPr/>
          <p:nvPr/>
        </p:nvSpPr>
        <p:spPr>
          <a:xfrm>
            <a:off x="429768" y="1171588"/>
            <a:ext cx="521208" cy="396118"/>
          </a:xfrm>
          <a:prstGeom prst="rect">
            <a:avLst/>
          </a:prstGeom>
          <a:noFill/>
          <a:ln>
            <a:noFill/>
          </a:ln>
        </p:spPr>
      </p:sp>
      <p:pic>
        <p:nvPicPr>
          <p:cNvPr id="2401" name="Google Shape;2401;p157"/>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2402" name="Google Shape;2402;p157"/>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sp>
        <p:nvSpPr>
          <p:cNvPr id="2403" name="Google Shape;2403;p157"/>
          <p:cNvSpPr/>
          <p:nvPr/>
        </p:nvSpPr>
        <p:spPr>
          <a:xfrm>
            <a:off x="429768" y="2755163"/>
            <a:ext cx="521208" cy="396119"/>
          </a:xfrm>
          <a:prstGeom prst="rect">
            <a:avLst/>
          </a:prstGeom>
          <a:noFill/>
          <a:ln>
            <a:noFill/>
          </a:ln>
        </p:spPr>
      </p:sp>
      <p:sp>
        <p:nvSpPr>
          <p:cNvPr id="2404" name="Google Shape;2404;p157"/>
          <p:cNvSpPr/>
          <p:nvPr/>
        </p:nvSpPr>
        <p:spPr>
          <a:xfrm>
            <a:off x="429768" y="3277788"/>
            <a:ext cx="521208" cy="396118"/>
          </a:xfrm>
          <a:prstGeom prst="rect">
            <a:avLst/>
          </a:prstGeom>
          <a:noFill/>
          <a:ln>
            <a:noFill/>
          </a:ln>
        </p:spPr>
      </p:sp>
      <p:pic>
        <p:nvPicPr>
          <p:cNvPr id="2405" name="Google Shape;2405;p157"/>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sp>
        <p:nvSpPr>
          <p:cNvPr id="2406" name="Google Shape;2406;p157"/>
          <p:cNvSpPr/>
          <p:nvPr/>
        </p:nvSpPr>
        <p:spPr>
          <a:xfrm>
            <a:off x="429768" y="4343400"/>
            <a:ext cx="520980" cy="393192"/>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2407" name="Shape 2407"/>
        <p:cNvGrpSpPr/>
        <p:nvPr/>
      </p:nvGrpSpPr>
      <p:grpSpPr>
        <a:xfrm>
          <a:off x="0" y="0"/>
          <a:ext cx="0" cy="0"/>
          <a:chOff x="0" y="0"/>
          <a:chExt cx="0" cy="0"/>
        </a:xfrm>
      </p:grpSpPr>
      <p:sp>
        <p:nvSpPr>
          <p:cNvPr id="2408" name="Google Shape;2408;p1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9" name="Google Shape;2409;p1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10" name="Google Shape;2410;p1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11" name="Google Shape;2411;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12" name="Google Shape;2412;p1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13" name="Google Shape;2413;p1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4" name="Google Shape;2414;p1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6" name="Google Shape;2416;p1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8" name="Google Shape;2418;p1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0" name="Google Shape;2420;p1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2" name="Google Shape;2422;p1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4" name="Google Shape;2424;p1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6" name="Google Shape;2426;p1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58"/>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8" name="Google Shape;2428;p1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30" name="Google Shape;2430;p15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431" name="Google Shape;2431;p15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432" name="Google Shape;2432;p15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433" name="Google Shape;2433;p158"/>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2434" name="Google Shape;2434;p15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sp>
        <p:nvSpPr>
          <p:cNvPr id="2435" name="Google Shape;2435;p158"/>
          <p:cNvSpPr/>
          <p:nvPr/>
        </p:nvSpPr>
        <p:spPr>
          <a:xfrm>
            <a:off x="429768" y="3438144"/>
            <a:ext cx="475488" cy="361371"/>
          </a:xfrm>
          <a:prstGeom prst="rect">
            <a:avLst/>
          </a:prstGeom>
          <a:noFill/>
          <a:ln>
            <a:noFill/>
          </a:ln>
        </p:spPr>
      </p:sp>
      <p:pic>
        <p:nvPicPr>
          <p:cNvPr id="2436" name="Google Shape;2436;p15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sp>
        <p:nvSpPr>
          <p:cNvPr id="2437" name="Google Shape;2437;p158"/>
          <p:cNvSpPr/>
          <p:nvPr/>
        </p:nvSpPr>
        <p:spPr>
          <a:xfrm>
            <a:off x="429768" y="4314663"/>
            <a:ext cx="475488" cy="361371"/>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2438" name="Shape 2438"/>
        <p:cNvGrpSpPr/>
        <p:nvPr/>
      </p:nvGrpSpPr>
      <p:grpSpPr>
        <a:xfrm>
          <a:off x="0" y="0"/>
          <a:ext cx="0" cy="0"/>
          <a:chOff x="0" y="0"/>
          <a:chExt cx="0" cy="0"/>
        </a:xfrm>
      </p:grpSpPr>
      <p:sp>
        <p:nvSpPr>
          <p:cNvPr id="2439" name="Google Shape;2439;p1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0" name="Google Shape;2440;p1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41" name="Google Shape;2441;p1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42" name="Google Shape;2442;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43" name="Google Shape;2443;p1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44" name="Google Shape;2444;p1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5" name="Google Shape;2445;p1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7" name="Google Shape;2447;p1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9" name="Google Shape;2449;p1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1" name="Google Shape;2451;p1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3" name="Google Shape;2453;p1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5" name="Google Shape;2455;p1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7" name="Google Shape;2457;p1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9" name="Google Shape;2459;p1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61" name="Google Shape;2461;p1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462" name="Google Shape;2462;p15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463" name="Google Shape;2463;p1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464" name="Google Shape;2464;p15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465" name="Google Shape;2465;p1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466" name="Google Shape;2466;p15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467" name="Google Shape;2467;p1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468" name="Google Shape;2468;p15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2469" name="Shape 2469"/>
        <p:cNvGrpSpPr/>
        <p:nvPr/>
      </p:nvGrpSpPr>
      <p:grpSpPr>
        <a:xfrm>
          <a:off x="0" y="0"/>
          <a:ext cx="0" cy="0"/>
          <a:chOff x="0" y="0"/>
          <a:chExt cx="0" cy="0"/>
        </a:xfrm>
      </p:grpSpPr>
      <p:sp>
        <p:nvSpPr>
          <p:cNvPr id="2470" name="Google Shape;2470;p1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1" name="Google Shape;2471;p1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2" name="Google Shape;2472;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73" name="Google Shape;2473;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74" name="Google Shape;2474;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5" name="Google Shape;2475;p1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6" name="Google Shape;2476;p1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8" name="Google Shape;2478;p1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0" name="Google Shape;2480;p1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2" name="Google Shape;2482;p1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4" name="Google Shape;2484;p1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6" name="Google Shape;2486;p1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8" name="Google Shape;2488;p1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0" name="Google Shape;2490;p1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2" name="Google Shape;2492;p160"/>
          <p:cNvSpPr/>
          <p:nvPr/>
        </p:nvSpPr>
        <p:spPr>
          <a:xfrm>
            <a:off x="429768" y="1261872"/>
            <a:ext cx="475488" cy="361371"/>
          </a:xfrm>
          <a:prstGeom prst="rect">
            <a:avLst/>
          </a:prstGeom>
          <a:noFill/>
          <a:ln>
            <a:noFill/>
          </a:ln>
        </p:spPr>
      </p:sp>
      <p:sp>
        <p:nvSpPr>
          <p:cNvPr id="2493" name="Google Shape;2493;p160"/>
          <p:cNvSpPr/>
          <p:nvPr/>
        </p:nvSpPr>
        <p:spPr>
          <a:xfrm>
            <a:off x="429768" y="1709928"/>
            <a:ext cx="475488" cy="361371"/>
          </a:xfrm>
          <a:prstGeom prst="rect">
            <a:avLst/>
          </a:prstGeom>
          <a:noFill/>
          <a:ln>
            <a:noFill/>
          </a:ln>
        </p:spPr>
      </p:sp>
      <p:sp>
        <p:nvSpPr>
          <p:cNvPr id="2494" name="Google Shape;2494;p160"/>
          <p:cNvSpPr/>
          <p:nvPr/>
        </p:nvSpPr>
        <p:spPr>
          <a:xfrm>
            <a:off x="429768" y="2129247"/>
            <a:ext cx="475488" cy="361371"/>
          </a:xfrm>
          <a:prstGeom prst="rect">
            <a:avLst/>
          </a:prstGeom>
          <a:noFill/>
          <a:ln>
            <a:noFill/>
          </a:ln>
        </p:spPr>
      </p:sp>
      <p:sp>
        <p:nvSpPr>
          <p:cNvPr id="2495" name="Google Shape;2495;p160"/>
          <p:cNvSpPr/>
          <p:nvPr/>
        </p:nvSpPr>
        <p:spPr>
          <a:xfrm>
            <a:off x="429768" y="2577303"/>
            <a:ext cx="475488" cy="361371"/>
          </a:xfrm>
          <a:prstGeom prst="rect">
            <a:avLst/>
          </a:prstGeom>
          <a:noFill/>
          <a:ln>
            <a:noFill/>
          </a:ln>
        </p:spPr>
      </p:sp>
      <p:pic>
        <p:nvPicPr>
          <p:cNvPr id="2496" name="Google Shape;2496;p160"/>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sp>
        <p:nvSpPr>
          <p:cNvPr id="2497" name="Google Shape;2497;p160"/>
          <p:cNvSpPr/>
          <p:nvPr/>
        </p:nvSpPr>
        <p:spPr>
          <a:xfrm>
            <a:off x="429768" y="3438144"/>
            <a:ext cx="475488" cy="361371"/>
          </a:xfrm>
          <a:prstGeom prst="rect">
            <a:avLst/>
          </a:prstGeom>
          <a:noFill/>
          <a:ln>
            <a:noFill/>
          </a:ln>
        </p:spPr>
      </p:sp>
      <p:pic>
        <p:nvPicPr>
          <p:cNvPr id="2498" name="Google Shape;2498;p160"/>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2499" name="Google Shape;2499;p160"/>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2500" name="Shape 2500"/>
        <p:cNvGrpSpPr/>
        <p:nvPr/>
      </p:nvGrpSpPr>
      <p:grpSpPr>
        <a:xfrm>
          <a:off x="0" y="0"/>
          <a:ext cx="0" cy="0"/>
          <a:chOff x="0" y="0"/>
          <a:chExt cx="0" cy="0"/>
        </a:xfrm>
      </p:grpSpPr>
      <p:sp>
        <p:nvSpPr>
          <p:cNvPr id="2501" name="Google Shape;2501;p1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2" name="Google Shape;2502;p1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03" name="Google Shape;2503;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04" name="Google Shape;2504;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05" name="Google Shape;2505;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06" name="Google Shape;2506;p1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7" name="Google Shape;2507;p1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9" name="Google Shape;2509;p1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1" name="Google Shape;2511;p1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3" name="Google Shape;2513;p1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5" name="Google Shape;2515;p1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7" name="Google Shape;2517;p1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9" name="Google Shape;2519;p1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1" name="Google Shape;2521;p1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23" name="Google Shape;2523;p16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sp>
        <p:nvSpPr>
          <p:cNvPr id="2524" name="Google Shape;2524;p161"/>
          <p:cNvSpPr/>
          <p:nvPr/>
        </p:nvSpPr>
        <p:spPr>
          <a:xfrm>
            <a:off x="429768" y="1709928"/>
            <a:ext cx="475488" cy="361371"/>
          </a:xfrm>
          <a:prstGeom prst="rect">
            <a:avLst/>
          </a:prstGeom>
          <a:noFill/>
          <a:ln>
            <a:noFill/>
          </a:ln>
        </p:spPr>
      </p:sp>
      <p:sp>
        <p:nvSpPr>
          <p:cNvPr id="2525" name="Google Shape;2525;p161"/>
          <p:cNvSpPr/>
          <p:nvPr/>
        </p:nvSpPr>
        <p:spPr>
          <a:xfrm>
            <a:off x="429768" y="2129247"/>
            <a:ext cx="475488" cy="361371"/>
          </a:xfrm>
          <a:prstGeom prst="rect">
            <a:avLst/>
          </a:prstGeom>
          <a:noFill/>
          <a:ln>
            <a:noFill/>
          </a:ln>
        </p:spPr>
      </p:sp>
      <p:pic>
        <p:nvPicPr>
          <p:cNvPr id="2526" name="Google Shape;2526;p161"/>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sp>
        <p:nvSpPr>
          <p:cNvPr id="2527" name="Google Shape;2527;p161"/>
          <p:cNvSpPr/>
          <p:nvPr/>
        </p:nvSpPr>
        <p:spPr>
          <a:xfrm>
            <a:off x="429768" y="2999232"/>
            <a:ext cx="475488" cy="361371"/>
          </a:xfrm>
          <a:prstGeom prst="rect">
            <a:avLst/>
          </a:prstGeom>
          <a:noFill/>
          <a:ln>
            <a:noFill/>
          </a:ln>
        </p:spPr>
      </p:sp>
      <p:sp>
        <p:nvSpPr>
          <p:cNvPr id="2528" name="Google Shape;2528;p161"/>
          <p:cNvSpPr/>
          <p:nvPr/>
        </p:nvSpPr>
        <p:spPr>
          <a:xfrm>
            <a:off x="429768" y="3438144"/>
            <a:ext cx="475488" cy="361371"/>
          </a:xfrm>
          <a:prstGeom prst="rect">
            <a:avLst/>
          </a:prstGeom>
          <a:noFill/>
          <a:ln>
            <a:noFill/>
          </a:ln>
        </p:spPr>
      </p:sp>
      <p:pic>
        <p:nvPicPr>
          <p:cNvPr id="2529" name="Google Shape;2529;p161"/>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sp>
        <p:nvSpPr>
          <p:cNvPr id="2530" name="Google Shape;2530;p161"/>
          <p:cNvSpPr/>
          <p:nvPr/>
        </p:nvSpPr>
        <p:spPr>
          <a:xfrm>
            <a:off x="429768" y="4314663"/>
            <a:ext cx="475488" cy="361371"/>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2531" name="Shape 2531"/>
        <p:cNvGrpSpPr/>
        <p:nvPr/>
      </p:nvGrpSpPr>
      <p:grpSpPr>
        <a:xfrm>
          <a:off x="0" y="0"/>
          <a:ext cx="0" cy="0"/>
          <a:chOff x="0" y="0"/>
          <a:chExt cx="0" cy="0"/>
        </a:xfrm>
      </p:grpSpPr>
      <p:sp>
        <p:nvSpPr>
          <p:cNvPr id="2532" name="Google Shape;2532;p162"/>
          <p:cNvSpPr/>
          <p:nvPr/>
        </p:nvSpPr>
        <p:spPr>
          <a:xfrm>
            <a:off x="274320" y="274881"/>
            <a:ext cx="8595360" cy="4593743"/>
          </a:xfrm>
          <a:prstGeom prst="rect">
            <a:avLst/>
          </a:prstGeom>
          <a:noFill/>
          <a:ln>
            <a:noFill/>
          </a:ln>
        </p:spPr>
      </p:sp>
      <p:sp>
        <p:nvSpPr>
          <p:cNvPr id="2533" name="Google Shape;2533;p16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4" name="Google Shape;2534;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35" name="Google Shape;2535;p1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6" name="Google Shape;2536;p162"/>
          <p:cNvSpPr/>
          <p:nvPr/>
        </p:nvSpPr>
        <p:spPr>
          <a:xfrm>
            <a:off x="827549" y="769725"/>
            <a:ext cx="7488902" cy="1856625"/>
          </a:xfrm>
          <a:prstGeom prst="rect">
            <a:avLst/>
          </a:prstGeom>
          <a:noFill/>
          <a:ln>
            <a:noFill/>
          </a:ln>
        </p:spPr>
      </p:sp>
      <p:sp>
        <p:nvSpPr>
          <p:cNvPr id="2537" name="Google Shape;2537;p16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538" name="Google Shape;2538;p162"/>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2539" name="Shape 2539"/>
        <p:cNvGrpSpPr/>
        <p:nvPr/>
      </p:nvGrpSpPr>
      <p:grpSpPr>
        <a:xfrm>
          <a:off x="0" y="0"/>
          <a:ext cx="0" cy="0"/>
          <a:chOff x="0" y="0"/>
          <a:chExt cx="0" cy="0"/>
        </a:xfrm>
      </p:grpSpPr>
      <p:sp>
        <p:nvSpPr>
          <p:cNvPr id="2540" name="Google Shape;2540;p163"/>
          <p:cNvSpPr/>
          <p:nvPr/>
        </p:nvSpPr>
        <p:spPr>
          <a:xfrm>
            <a:off x="274320" y="274881"/>
            <a:ext cx="8595360" cy="4593742"/>
          </a:xfrm>
          <a:prstGeom prst="rect">
            <a:avLst/>
          </a:prstGeom>
          <a:noFill/>
          <a:ln>
            <a:noFill/>
          </a:ln>
        </p:spPr>
      </p:sp>
      <p:sp>
        <p:nvSpPr>
          <p:cNvPr id="2541" name="Google Shape;2541;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42" name="Google Shape;2542;p1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3" name="Google Shape;2543;p16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544" name="Google Shape;2544;p163"/>
          <p:cNvPicPr preferRelativeResize="0"/>
          <p:nvPr/>
        </p:nvPicPr>
        <p:blipFill>
          <a:blip r:embed="rId2">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2545" name="Shape 2545"/>
        <p:cNvGrpSpPr/>
        <p:nvPr/>
      </p:nvGrpSpPr>
      <p:grpSpPr>
        <a:xfrm>
          <a:off x="0" y="0"/>
          <a:ext cx="0" cy="0"/>
          <a:chOff x="0" y="0"/>
          <a:chExt cx="0" cy="0"/>
        </a:xfrm>
      </p:grpSpPr>
      <p:sp>
        <p:nvSpPr>
          <p:cNvPr id="2546" name="Google Shape;2546;p164"/>
          <p:cNvSpPr/>
          <p:nvPr/>
        </p:nvSpPr>
        <p:spPr>
          <a:xfrm>
            <a:off x="-42900" y="-24125"/>
            <a:ext cx="9229800" cy="5191749"/>
          </a:xfrm>
          <a:prstGeom prst="rect">
            <a:avLst/>
          </a:prstGeom>
          <a:noFill/>
          <a:ln>
            <a:noFill/>
          </a:ln>
        </p:spPr>
      </p:sp>
      <p:sp>
        <p:nvSpPr>
          <p:cNvPr id="2547" name="Google Shape;2547;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2548" name="Shape 2548"/>
        <p:cNvGrpSpPr/>
        <p:nvPr/>
      </p:nvGrpSpPr>
      <p:grpSpPr>
        <a:xfrm>
          <a:off x="0" y="0"/>
          <a:ext cx="0" cy="0"/>
          <a:chOff x="0" y="0"/>
          <a:chExt cx="0" cy="0"/>
        </a:xfrm>
      </p:grpSpPr>
      <p:sp>
        <p:nvSpPr>
          <p:cNvPr id="2549" name="Google Shape;2549;p165"/>
          <p:cNvSpPr/>
          <p:nvPr/>
        </p:nvSpPr>
        <p:spPr>
          <a:xfrm>
            <a:off x="-25" y="-14"/>
            <a:ext cx="9144000" cy="5143513"/>
          </a:xfrm>
          <a:prstGeom prst="rect">
            <a:avLst/>
          </a:prstGeom>
          <a:noFill/>
          <a:ln>
            <a:noFill/>
          </a:ln>
        </p:spPr>
      </p:sp>
      <p:sp>
        <p:nvSpPr>
          <p:cNvPr id="2550" name="Google Shape;2550;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51" name="Google Shape;2551;p165"/>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52" name="Google Shape;2552;p165"/>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553" name="Google Shape;2553;p165"/>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2554" name="Google Shape;2554;p165"/>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65"/>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2556" name="Shape 2556"/>
        <p:cNvGrpSpPr/>
        <p:nvPr/>
      </p:nvGrpSpPr>
      <p:grpSpPr>
        <a:xfrm>
          <a:off x="0" y="0"/>
          <a:ext cx="0" cy="0"/>
          <a:chOff x="0" y="0"/>
          <a:chExt cx="0" cy="0"/>
        </a:xfrm>
      </p:grpSpPr>
      <p:sp>
        <p:nvSpPr>
          <p:cNvPr id="2557" name="Google Shape;2557;p166"/>
          <p:cNvSpPr/>
          <p:nvPr/>
        </p:nvSpPr>
        <p:spPr>
          <a:xfrm>
            <a:off x="-25" y="-14"/>
            <a:ext cx="9144000" cy="5143513"/>
          </a:xfrm>
          <a:prstGeom prst="rect">
            <a:avLst/>
          </a:prstGeom>
          <a:noFill/>
          <a:ln>
            <a:noFill/>
          </a:ln>
        </p:spPr>
      </p:sp>
      <p:sp>
        <p:nvSpPr>
          <p:cNvPr id="2558" name="Google Shape;2558;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559" name="Google Shape;2559;p16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560" name="Google Shape;2560;p16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561" name="Google Shape;2561;p16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6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6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2564" name="Shape 2564"/>
        <p:cNvGrpSpPr/>
        <p:nvPr/>
      </p:nvGrpSpPr>
      <p:grpSpPr>
        <a:xfrm>
          <a:off x="0" y="0"/>
          <a:ext cx="0" cy="0"/>
          <a:chOff x="0" y="0"/>
          <a:chExt cx="0" cy="0"/>
        </a:xfrm>
      </p:grpSpPr>
      <p:sp>
        <p:nvSpPr>
          <p:cNvPr id="2565" name="Google Shape;2565;p167"/>
          <p:cNvSpPr/>
          <p:nvPr/>
        </p:nvSpPr>
        <p:spPr>
          <a:xfrm>
            <a:off x="0" y="0"/>
            <a:ext cx="9144010" cy="5143500"/>
          </a:xfrm>
          <a:prstGeom prst="rect">
            <a:avLst/>
          </a:prstGeom>
          <a:noFill/>
          <a:ln>
            <a:noFill/>
          </a:ln>
        </p:spPr>
      </p:sp>
      <p:sp>
        <p:nvSpPr>
          <p:cNvPr id="2566" name="Google Shape;2566;p167"/>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2567" name="Google Shape;2567;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Time to Code">
  <p:cSld name="CUSTOM_5">
    <p:spTree>
      <p:nvGrpSpPr>
        <p:cNvPr id="2568" name="Shape 2568"/>
        <p:cNvGrpSpPr/>
        <p:nvPr/>
      </p:nvGrpSpPr>
      <p:grpSpPr>
        <a:xfrm>
          <a:off x="0" y="0"/>
          <a:ext cx="0" cy="0"/>
          <a:chOff x="0" y="0"/>
          <a:chExt cx="0" cy="0"/>
        </a:xfrm>
      </p:grpSpPr>
      <p:sp>
        <p:nvSpPr>
          <p:cNvPr id="2569" name="Google Shape;2569;p168"/>
          <p:cNvSpPr/>
          <p:nvPr/>
        </p:nvSpPr>
        <p:spPr>
          <a:xfrm>
            <a:off x="1844424" y="592950"/>
            <a:ext cx="6841375" cy="4364250"/>
          </a:xfrm>
          <a:prstGeom prst="rect">
            <a:avLst/>
          </a:prstGeom>
          <a:noFill/>
          <a:ln>
            <a:noFill/>
          </a:ln>
        </p:spPr>
      </p:sp>
      <p:sp>
        <p:nvSpPr>
          <p:cNvPr id="2570" name="Google Shape;2570;p168"/>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2571" name="Google Shape;2571;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572" name="Shape 2572"/>
        <p:cNvGrpSpPr/>
        <p:nvPr/>
      </p:nvGrpSpPr>
      <p:grpSpPr>
        <a:xfrm>
          <a:off x="0" y="0"/>
          <a:ext cx="0" cy="0"/>
          <a:chOff x="0" y="0"/>
          <a:chExt cx="0" cy="0"/>
        </a:xfrm>
      </p:grpSpPr>
      <p:sp>
        <p:nvSpPr>
          <p:cNvPr id="2573" name="Google Shape;2573;p169"/>
          <p:cNvSpPr/>
          <p:nvPr/>
        </p:nvSpPr>
        <p:spPr>
          <a:xfrm>
            <a:off x="274320" y="274881"/>
            <a:ext cx="8595360" cy="4593742"/>
          </a:xfrm>
          <a:prstGeom prst="rect">
            <a:avLst/>
          </a:prstGeom>
          <a:noFill/>
          <a:ln>
            <a:noFill/>
          </a:ln>
        </p:spPr>
      </p:sp>
      <p:sp>
        <p:nvSpPr>
          <p:cNvPr id="2574" name="Google Shape;2574;p1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575" name="Google Shape;2575;p16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576" name="Google Shape;2576;p169"/>
          <p:cNvPicPr preferRelativeResize="0"/>
          <p:nvPr/>
        </p:nvPicPr>
        <p:blipFill>
          <a:blip r:embed="rId2">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{42A78917-CEFC-4FF9-A52B-9332691CAA82}</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{42A78917-CEFC-4FF9-A52B-9332691CAA82}</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93" name="Shape 293"/>
        <p:cNvGrpSpPr/>
        <p:nvPr/>
      </p:nvGrpSpPr>
      <p:grpSpPr>
        <a:xfrm>
          <a:off x="0" y="0"/>
          <a:ext cx="0" cy="0"/>
          <a:chOff x="0" y="0"/>
          <a:chExt cx="0" cy="0"/>
        </a:xfrm>
      </p:grpSpPr>
      <p:pic>
        <p:nvPicPr>
          <p:cNvPr id="294" name="Google Shape;294;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98" name="Google Shape;298;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99" name="Google Shape;299;p2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0" name="Google Shape;300;p2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01" name="Google Shape;301;p2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03" name="Shape 303"/>
        <p:cNvGrpSpPr/>
        <p:nvPr/>
      </p:nvGrpSpPr>
      <p:grpSpPr>
        <a:xfrm>
          <a:off x="0" y="0"/>
          <a:ext cx="0" cy="0"/>
          <a:chOff x="0" y="0"/>
          <a:chExt cx="0" cy="0"/>
        </a:xfrm>
      </p:grpSpPr>
      <p:pic>
        <p:nvPicPr>
          <p:cNvPr id="304" name="Google Shape;304;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3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07" name="Google Shape;307;p3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08" name="Google Shape;30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09" name="Shape 309"/>
        <p:cNvGrpSpPr/>
        <p:nvPr/>
      </p:nvGrpSpPr>
      <p:grpSpPr>
        <a:xfrm>
          <a:off x="0" y="0"/>
          <a:ext cx="0" cy="0"/>
          <a:chOff x="0" y="0"/>
          <a:chExt cx="0" cy="0"/>
        </a:xfrm>
      </p:grpSpPr>
      <p:pic>
        <p:nvPicPr>
          <p:cNvPr id="310" name="Google Shape;31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3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12" name="Google Shape;312;p3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14" name="Google Shape;314;p3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15" name="Google Shape;315;p3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16" name="Google Shape;316;p3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17" name="Google Shape;317;p3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18" name="Google Shape;318;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0" name="Shape 320"/>
        <p:cNvGrpSpPr/>
        <p:nvPr/>
      </p:nvGrpSpPr>
      <p:grpSpPr>
        <a:xfrm>
          <a:off x="0" y="0"/>
          <a:ext cx="0" cy="0"/>
          <a:chOff x="0" y="0"/>
          <a:chExt cx="0" cy="0"/>
        </a:xfrm>
      </p:grpSpPr>
      <p:pic>
        <p:nvPicPr>
          <p:cNvPr id="321" name="Google Shape;321;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2" name="Google Shape;322;p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23" name="Google Shape;323;p3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4" name="Google Shape;324;p3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5" name="Google Shape;325;p3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326" name="Google Shape;32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7" name="Google Shape;327;p32"/>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2"/>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29" name="Google Shape;32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30" name="Shape 330"/>
        <p:cNvGrpSpPr/>
        <p:nvPr/>
      </p:nvGrpSpPr>
      <p:grpSpPr>
        <a:xfrm>
          <a:off x="0" y="0"/>
          <a:ext cx="0" cy="0"/>
          <a:chOff x="0" y="0"/>
          <a:chExt cx="0" cy="0"/>
        </a:xfrm>
      </p:grpSpPr>
      <p:pic>
        <p:nvPicPr>
          <p:cNvPr id="331" name="Google Shape;331;p3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32" name="Google Shape;33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4" name="Google Shape;33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 name="Google Shape;336;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7" name="Google Shape;337;p3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8" name="Google Shape;338;p3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9" name="Google Shape;339;p3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0" name="Google Shape;340;p3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41" name="Shape 341"/>
        <p:cNvGrpSpPr/>
        <p:nvPr/>
      </p:nvGrpSpPr>
      <p:grpSpPr>
        <a:xfrm>
          <a:off x="0" y="0"/>
          <a:ext cx="0" cy="0"/>
          <a:chOff x="0" y="0"/>
          <a:chExt cx="0" cy="0"/>
        </a:xfrm>
      </p:grpSpPr>
      <p:sp>
        <p:nvSpPr>
          <p:cNvPr id="342" name="Google Shape;342;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45" name="Google Shape;34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 name="Google Shape;34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8" name="Google Shape;348;p34"/>
          <p:cNvGrpSpPr/>
          <p:nvPr/>
        </p:nvGrpSpPr>
        <p:grpSpPr>
          <a:xfrm>
            <a:off x="457200" y="1378813"/>
            <a:ext cx="776889" cy="621300"/>
            <a:chOff x="457200" y="1378813"/>
            <a:chExt cx="776889" cy="621300"/>
          </a:xfrm>
        </p:grpSpPr>
        <p:sp>
          <p:nvSpPr>
            <p:cNvPr id="349" name="Google Shape;349;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50" name="Google Shape;350;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1" name="Google Shape;351;p34"/>
          <p:cNvGrpSpPr/>
          <p:nvPr/>
        </p:nvGrpSpPr>
        <p:grpSpPr>
          <a:xfrm>
            <a:off x="457200" y="2228725"/>
            <a:ext cx="776889" cy="621300"/>
            <a:chOff x="457200" y="1378813"/>
            <a:chExt cx="776889" cy="621300"/>
          </a:xfrm>
        </p:grpSpPr>
        <p:sp>
          <p:nvSpPr>
            <p:cNvPr id="352" name="Google Shape;352;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53" name="Google Shape;353;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4" name="Google Shape;354;p34"/>
          <p:cNvGrpSpPr/>
          <p:nvPr/>
        </p:nvGrpSpPr>
        <p:grpSpPr>
          <a:xfrm>
            <a:off x="457200" y="3073850"/>
            <a:ext cx="776889" cy="621300"/>
            <a:chOff x="457200" y="1378813"/>
            <a:chExt cx="776889" cy="621300"/>
          </a:xfrm>
        </p:grpSpPr>
        <p:sp>
          <p:nvSpPr>
            <p:cNvPr id="355" name="Google Shape;355;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6" name="Google Shape;356;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7" name="Google Shape;357;p34"/>
          <p:cNvGrpSpPr/>
          <p:nvPr/>
        </p:nvGrpSpPr>
        <p:grpSpPr>
          <a:xfrm>
            <a:off x="457200" y="3923750"/>
            <a:ext cx="776889" cy="621300"/>
            <a:chOff x="457200" y="1378813"/>
            <a:chExt cx="776889" cy="621300"/>
          </a:xfrm>
        </p:grpSpPr>
        <p:sp>
          <p:nvSpPr>
            <p:cNvPr id="358" name="Google Shape;358;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9" name="Google Shape;359;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0" name="Google Shape;360;p3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1" name="Google Shape;361;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5" name="Google Shape;365;p3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6" name="Google Shape;366;p3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7" name="Google Shape;3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68" name="Shape 368"/>
        <p:cNvGrpSpPr/>
        <p:nvPr/>
      </p:nvGrpSpPr>
      <p:grpSpPr>
        <a:xfrm>
          <a:off x="0" y="0"/>
          <a:ext cx="0" cy="0"/>
          <a:chOff x="0" y="0"/>
          <a:chExt cx="0" cy="0"/>
        </a:xfrm>
      </p:grpSpPr>
      <p:sp>
        <p:nvSpPr>
          <p:cNvPr id="369" name="Google Shape;369;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378813"/>
            <a:ext cx="776889" cy="621300"/>
            <a:chOff x="457200" y="1378813"/>
            <a:chExt cx="776889" cy="621300"/>
          </a:xfrm>
        </p:grpSpPr>
        <p:sp>
          <p:nvSpPr>
            <p:cNvPr id="376" name="Google Shape;376;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7" name="Google Shape;377;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8" name="Google Shape;378;p35"/>
          <p:cNvGrpSpPr/>
          <p:nvPr/>
        </p:nvGrpSpPr>
        <p:grpSpPr>
          <a:xfrm>
            <a:off x="457200" y="2228725"/>
            <a:ext cx="776889" cy="621300"/>
            <a:chOff x="457200" y="1378813"/>
            <a:chExt cx="776889" cy="621300"/>
          </a:xfrm>
        </p:grpSpPr>
        <p:sp>
          <p:nvSpPr>
            <p:cNvPr id="379" name="Google Shape;379;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1" name="Google Shape;381;p35"/>
          <p:cNvGrpSpPr/>
          <p:nvPr/>
        </p:nvGrpSpPr>
        <p:grpSpPr>
          <a:xfrm>
            <a:off x="457200" y="3073850"/>
            <a:ext cx="776889" cy="621300"/>
            <a:chOff x="457200" y="1378813"/>
            <a:chExt cx="776889" cy="621300"/>
          </a:xfrm>
        </p:grpSpPr>
        <p:sp>
          <p:nvSpPr>
            <p:cNvPr id="382" name="Google Shape;382;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3" name="Google Shape;383;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84" name="Google Shape;384;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5" name="Google Shape;385;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8" name="Google Shape;388;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9" name="Google Shape;389;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90" name="Shape 390"/>
        <p:cNvGrpSpPr/>
        <p:nvPr/>
      </p:nvGrpSpPr>
      <p:grpSpPr>
        <a:xfrm>
          <a:off x="0" y="0"/>
          <a:ext cx="0" cy="0"/>
          <a:chOff x="0" y="0"/>
          <a:chExt cx="0" cy="0"/>
        </a:xfrm>
      </p:grpSpPr>
      <p:sp>
        <p:nvSpPr>
          <p:cNvPr id="391" name="Google Shape;39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 name="Google Shape;3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7" name="Google Shape;397;p36"/>
          <p:cNvGrpSpPr/>
          <p:nvPr/>
        </p:nvGrpSpPr>
        <p:grpSpPr>
          <a:xfrm>
            <a:off x="457200" y="1300225"/>
            <a:ext cx="776889" cy="621300"/>
            <a:chOff x="457200" y="1378813"/>
            <a:chExt cx="776889" cy="621300"/>
          </a:xfrm>
        </p:grpSpPr>
        <p:sp>
          <p:nvSpPr>
            <p:cNvPr id="398" name="Google Shape;398;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9" name="Google Shape;399;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6"/>
          <p:cNvGrpSpPr/>
          <p:nvPr/>
        </p:nvGrpSpPr>
        <p:grpSpPr>
          <a:xfrm>
            <a:off x="457200" y="2000125"/>
            <a:ext cx="776889" cy="621300"/>
            <a:chOff x="457200" y="1378813"/>
            <a:chExt cx="776889" cy="621300"/>
          </a:xfrm>
        </p:grpSpPr>
        <p:sp>
          <p:nvSpPr>
            <p:cNvPr id="401" name="Google Shape;401;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02" name="Google Shape;402;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6"/>
          <p:cNvGrpSpPr/>
          <p:nvPr/>
        </p:nvGrpSpPr>
        <p:grpSpPr>
          <a:xfrm>
            <a:off x="457200" y="2692850"/>
            <a:ext cx="776889" cy="621300"/>
            <a:chOff x="457200" y="1378813"/>
            <a:chExt cx="776889" cy="621300"/>
          </a:xfrm>
        </p:grpSpPr>
        <p:sp>
          <p:nvSpPr>
            <p:cNvPr id="404" name="Google Shape;404;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05" name="Google Shape;405;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6"/>
          <p:cNvGrpSpPr/>
          <p:nvPr/>
        </p:nvGrpSpPr>
        <p:grpSpPr>
          <a:xfrm>
            <a:off x="457200" y="3390350"/>
            <a:ext cx="776889" cy="621300"/>
            <a:chOff x="457200" y="1378813"/>
            <a:chExt cx="776889" cy="621300"/>
          </a:xfrm>
        </p:grpSpPr>
        <p:sp>
          <p:nvSpPr>
            <p:cNvPr id="407" name="Google Shape;40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08" name="Google Shape;40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6"/>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6"/>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6"/>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6" name="Google Shape;416;p36"/>
          <p:cNvGrpSpPr/>
          <p:nvPr/>
        </p:nvGrpSpPr>
        <p:grpSpPr>
          <a:xfrm>
            <a:off x="469500" y="4083075"/>
            <a:ext cx="776889" cy="621300"/>
            <a:chOff x="457200" y="1378813"/>
            <a:chExt cx="776889" cy="621300"/>
          </a:xfrm>
        </p:grpSpPr>
        <p:sp>
          <p:nvSpPr>
            <p:cNvPr id="417" name="Google Shape;41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18" name="Google Shape;41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22" name="Shape 422"/>
        <p:cNvGrpSpPr/>
        <p:nvPr/>
      </p:nvGrpSpPr>
      <p:grpSpPr>
        <a:xfrm>
          <a:off x="0" y="0"/>
          <a:ext cx="0" cy="0"/>
          <a:chOff x="0" y="0"/>
          <a:chExt cx="0" cy="0"/>
        </a:xfrm>
      </p:grpSpPr>
      <p:sp>
        <p:nvSpPr>
          <p:cNvPr id="423" name="Google Shape;423;p3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9" name="Google Shape;429;p37"/>
          <p:cNvGrpSpPr/>
          <p:nvPr/>
        </p:nvGrpSpPr>
        <p:grpSpPr>
          <a:xfrm>
            <a:off x="457200" y="1237825"/>
            <a:ext cx="776900" cy="486300"/>
            <a:chOff x="457200" y="1466425"/>
            <a:chExt cx="776900" cy="486300"/>
          </a:xfrm>
        </p:grpSpPr>
        <p:sp>
          <p:nvSpPr>
            <p:cNvPr id="430" name="Google Shape;430;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1" name="Google Shape;431;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7"/>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7"/>
          <p:cNvGrpSpPr/>
          <p:nvPr/>
        </p:nvGrpSpPr>
        <p:grpSpPr>
          <a:xfrm>
            <a:off x="457200" y="1828900"/>
            <a:ext cx="776900" cy="486300"/>
            <a:chOff x="457200" y="1466425"/>
            <a:chExt cx="776900" cy="486300"/>
          </a:xfrm>
        </p:grpSpPr>
        <p:sp>
          <p:nvSpPr>
            <p:cNvPr id="435" name="Google Shape;435;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6" name="Google Shape;436;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7"/>
          <p:cNvGrpSpPr/>
          <p:nvPr/>
        </p:nvGrpSpPr>
        <p:grpSpPr>
          <a:xfrm>
            <a:off x="457200" y="2419975"/>
            <a:ext cx="776900" cy="486300"/>
            <a:chOff x="457200" y="1466425"/>
            <a:chExt cx="776900" cy="486300"/>
          </a:xfrm>
        </p:grpSpPr>
        <p:sp>
          <p:nvSpPr>
            <p:cNvPr id="439" name="Google Shape;439;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40" name="Google Shape;440;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457200" y="3011050"/>
            <a:ext cx="776900" cy="486300"/>
            <a:chOff x="457200" y="1466425"/>
            <a:chExt cx="776900" cy="486300"/>
          </a:xfrm>
        </p:grpSpPr>
        <p:sp>
          <p:nvSpPr>
            <p:cNvPr id="443" name="Google Shape;443;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44" name="Google Shape;444;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7"/>
          <p:cNvGrpSpPr/>
          <p:nvPr/>
        </p:nvGrpSpPr>
        <p:grpSpPr>
          <a:xfrm>
            <a:off x="457200" y="3602137"/>
            <a:ext cx="776900" cy="486300"/>
            <a:chOff x="457200" y="1466425"/>
            <a:chExt cx="776900" cy="486300"/>
          </a:xfrm>
        </p:grpSpPr>
        <p:sp>
          <p:nvSpPr>
            <p:cNvPr id="447" name="Google Shape;447;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48" name="Google Shape;448;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200" y="4193262"/>
            <a:ext cx="776900" cy="486300"/>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52" name="Google Shape;452;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7"/>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7"/>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7"/>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37"/>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59" name="Shape 459"/>
        <p:cNvGrpSpPr/>
        <p:nvPr/>
      </p:nvGrpSpPr>
      <p:grpSpPr>
        <a:xfrm>
          <a:off x="0" y="0"/>
          <a:ext cx="0" cy="0"/>
          <a:chOff x="0" y="0"/>
          <a:chExt cx="0" cy="0"/>
        </a:xfrm>
      </p:grpSpPr>
      <p:sp>
        <p:nvSpPr>
          <p:cNvPr id="460" name="Google Shape;460;p3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 name="Google Shape;46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6" name="Google Shape;466;p38"/>
          <p:cNvGrpSpPr/>
          <p:nvPr/>
        </p:nvGrpSpPr>
        <p:grpSpPr>
          <a:xfrm>
            <a:off x="457222" y="1149803"/>
            <a:ext cx="713194" cy="446423"/>
            <a:chOff x="457200" y="1466425"/>
            <a:chExt cx="776900" cy="486300"/>
          </a:xfrm>
        </p:grpSpPr>
        <p:sp>
          <p:nvSpPr>
            <p:cNvPr id="467" name="Google Shape;46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68" name="Google Shape;46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8"/>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8"/>
          <p:cNvGrpSpPr/>
          <p:nvPr/>
        </p:nvGrpSpPr>
        <p:grpSpPr>
          <a:xfrm>
            <a:off x="457222" y="1672428"/>
            <a:ext cx="713194" cy="446423"/>
            <a:chOff x="457200" y="1466425"/>
            <a:chExt cx="776900" cy="486300"/>
          </a:xfrm>
        </p:grpSpPr>
        <p:sp>
          <p:nvSpPr>
            <p:cNvPr id="472" name="Google Shape;47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73" name="Google Shape;47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8"/>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8"/>
          <p:cNvGrpSpPr/>
          <p:nvPr/>
        </p:nvGrpSpPr>
        <p:grpSpPr>
          <a:xfrm>
            <a:off x="457197" y="2195578"/>
            <a:ext cx="713194" cy="446423"/>
            <a:chOff x="457200" y="1466425"/>
            <a:chExt cx="776900" cy="486300"/>
          </a:xfrm>
        </p:grpSpPr>
        <p:sp>
          <p:nvSpPr>
            <p:cNvPr id="477" name="Google Shape;47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78" name="Google Shape;47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457197" y="2718203"/>
            <a:ext cx="713194" cy="446423"/>
            <a:chOff x="457200" y="1466425"/>
            <a:chExt cx="776900" cy="486300"/>
          </a:xfrm>
        </p:grpSpPr>
        <p:sp>
          <p:nvSpPr>
            <p:cNvPr id="482" name="Google Shape;48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83" name="Google Shape;48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8"/>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8"/>
          <p:cNvGrpSpPr/>
          <p:nvPr/>
        </p:nvGrpSpPr>
        <p:grpSpPr>
          <a:xfrm>
            <a:off x="457222" y="3240828"/>
            <a:ext cx="713194" cy="446423"/>
            <a:chOff x="457200" y="1466425"/>
            <a:chExt cx="776900" cy="486300"/>
          </a:xfrm>
        </p:grpSpPr>
        <p:sp>
          <p:nvSpPr>
            <p:cNvPr id="487" name="Google Shape;48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88" name="Google Shape;48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8"/>
          <p:cNvGrpSpPr/>
          <p:nvPr/>
        </p:nvGrpSpPr>
        <p:grpSpPr>
          <a:xfrm>
            <a:off x="457222" y="3763453"/>
            <a:ext cx="713194" cy="446423"/>
            <a:chOff x="457200" y="1466425"/>
            <a:chExt cx="776900" cy="486300"/>
          </a:xfrm>
        </p:grpSpPr>
        <p:sp>
          <p:nvSpPr>
            <p:cNvPr id="492" name="Google Shape;49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93" name="Google Shape;49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8"/>
          <p:cNvGrpSpPr/>
          <p:nvPr/>
        </p:nvGrpSpPr>
        <p:grpSpPr>
          <a:xfrm>
            <a:off x="457222" y="4311603"/>
            <a:ext cx="713194" cy="446423"/>
            <a:chOff x="457200" y="1466425"/>
            <a:chExt cx="776900" cy="486300"/>
          </a:xfrm>
        </p:grpSpPr>
        <p:sp>
          <p:nvSpPr>
            <p:cNvPr id="497" name="Google Shape;49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98" name="Google Shape;49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8"/>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01" name="Shape 501"/>
        <p:cNvGrpSpPr/>
        <p:nvPr/>
      </p:nvGrpSpPr>
      <p:grpSpPr>
        <a:xfrm>
          <a:off x="0" y="0"/>
          <a:ext cx="0" cy="0"/>
          <a:chOff x="0" y="0"/>
          <a:chExt cx="0" cy="0"/>
        </a:xfrm>
      </p:grpSpPr>
      <p:sp>
        <p:nvSpPr>
          <p:cNvPr id="502" name="Google Shape;502;p39"/>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9"/>
          <p:cNvGrpSpPr/>
          <p:nvPr/>
        </p:nvGrpSpPr>
        <p:grpSpPr>
          <a:xfrm>
            <a:off x="457209" y="1149761"/>
            <a:ext cx="619500" cy="387776"/>
            <a:chOff x="457200" y="1466425"/>
            <a:chExt cx="776900" cy="486300"/>
          </a:xfrm>
        </p:grpSpPr>
        <p:sp>
          <p:nvSpPr>
            <p:cNvPr id="504" name="Google Shape;50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05" name="Google Shape;50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06" name="Google Shape;506;p39"/>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9"/>
          <p:cNvGrpSpPr/>
          <p:nvPr/>
        </p:nvGrpSpPr>
        <p:grpSpPr>
          <a:xfrm>
            <a:off x="457209" y="1603738"/>
            <a:ext cx="619500" cy="387776"/>
            <a:chOff x="457200" y="1466425"/>
            <a:chExt cx="776900" cy="486300"/>
          </a:xfrm>
        </p:grpSpPr>
        <p:sp>
          <p:nvSpPr>
            <p:cNvPr id="508" name="Google Shape;50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09" name="Google Shape;50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0" name="Google Shape;510;p39"/>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187" y="2058172"/>
            <a:ext cx="619500" cy="387776"/>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4" name="Google Shape;514;p39"/>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9"/>
          <p:cNvGrpSpPr/>
          <p:nvPr/>
        </p:nvGrpSpPr>
        <p:grpSpPr>
          <a:xfrm>
            <a:off x="457187" y="2512150"/>
            <a:ext cx="619500" cy="387776"/>
            <a:chOff x="457200" y="1466425"/>
            <a:chExt cx="776900" cy="486300"/>
          </a:xfrm>
        </p:grpSpPr>
        <p:sp>
          <p:nvSpPr>
            <p:cNvPr id="516" name="Google Shape;516;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17" name="Google Shape;517;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8" name="Google Shape;518;p39"/>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9"/>
          <p:cNvGrpSpPr/>
          <p:nvPr/>
        </p:nvGrpSpPr>
        <p:grpSpPr>
          <a:xfrm>
            <a:off x="457209" y="2966128"/>
            <a:ext cx="619500" cy="387776"/>
            <a:chOff x="457200" y="1466425"/>
            <a:chExt cx="776900" cy="486300"/>
          </a:xfrm>
        </p:grpSpPr>
        <p:sp>
          <p:nvSpPr>
            <p:cNvPr id="520" name="Google Shape;52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21" name="Google Shape;52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2" name="Google Shape;522;p39"/>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9"/>
          <p:cNvGrpSpPr/>
          <p:nvPr/>
        </p:nvGrpSpPr>
        <p:grpSpPr>
          <a:xfrm>
            <a:off x="457209" y="3420106"/>
            <a:ext cx="619500" cy="387776"/>
            <a:chOff x="457200" y="1466425"/>
            <a:chExt cx="776900" cy="486300"/>
          </a:xfrm>
        </p:grpSpPr>
        <p:sp>
          <p:nvSpPr>
            <p:cNvPr id="524" name="Google Shape;52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25" name="Google Shape;52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6" name="Google Shape;526;p39"/>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39"/>
          <p:cNvGrpSpPr/>
          <p:nvPr/>
        </p:nvGrpSpPr>
        <p:grpSpPr>
          <a:xfrm>
            <a:off x="457209" y="3896256"/>
            <a:ext cx="619500" cy="387776"/>
            <a:chOff x="457200" y="1466425"/>
            <a:chExt cx="776900" cy="486300"/>
          </a:xfrm>
        </p:grpSpPr>
        <p:sp>
          <p:nvSpPr>
            <p:cNvPr id="528" name="Google Shape;52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29" name="Google Shape;52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0" name="Google Shape;530;p39"/>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9"/>
          <p:cNvGrpSpPr/>
          <p:nvPr/>
        </p:nvGrpSpPr>
        <p:grpSpPr>
          <a:xfrm>
            <a:off x="457209" y="4382688"/>
            <a:ext cx="619500" cy="387776"/>
            <a:chOff x="457200" y="1466425"/>
            <a:chExt cx="776900" cy="486300"/>
          </a:xfrm>
        </p:grpSpPr>
        <p:sp>
          <p:nvSpPr>
            <p:cNvPr id="532" name="Google Shape;53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33" name="Google Shape;53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4" name="Google Shape;5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6" name="Google Shape;5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 name="Google Shape;53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8" name="Google Shape;5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39"/>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0" name="Google Shape;540;p39"/>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1" name="Google Shape;541;p39"/>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2" name="Google Shape;542;p39"/>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3" name="Google Shape;543;p39"/>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39"/>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5" name="Google Shape;545;p39"/>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6" name="Google Shape;546;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7" name="Google Shape;547;p39"/>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48" name="Shape 548"/>
        <p:cNvGrpSpPr/>
        <p:nvPr/>
      </p:nvGrpSpPr>
      <p:grpSpPr>
        <a:xfrm>
          <a:off x="0" y="0"/>
          <a:ext cx="0" cy="0"/>
          <a:chOff x="0" y="0"/>
          <a:chExt cx="0" cy="0"/>
        </a:xfrm>
      </p:grpSpPr>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56" name="Google Shape;556;p40"/>
          <p:cNvGrpSpPr/>
          <p:nvPr/>
        </p:nvGrpSpPr>
        <p:grpSpPr>
          <a:xfrm>
            <a:off x="457181" y="1345103"/>
            <a:ext cx="533372" cy="533480"/>
            <a:chOff x="457200" y="1378813"/>
            <a:chExt cx="695400" cy="695450"/>
          </a:xfrm>
        </p:grpSpPr>
        <p:sp>
          <p:nvSpPr>
            <p:cNvPr id="557" name="Google Shape;557;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8" name="Google Shape;558;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0"/>
          <p:cNvGrpSpPr/>
          <p:nvPr/>
        </p:nvGrpSpPr>
        <p:grpSpPr>
          <a:xfrm>
            <a:off x="3228956" y="1345103"/>
            <a:ext cx="533372" cy="533480"/>
            <a:chOff x="457200" y="1378813"/>
            <a:chExt cx="695400" cy="695450"/>
          </a:xfrm>
        </p:grpSpPr>
        <p:sp>
          <p:nvSpPr>
            <p:cNvPr id="560" name="Google Shape;560;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61" name="Google Shape;561;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2" name="Google Shape;562;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64" name="Google Shape;564;p40"/>
          <p:cNvGrpSpPr/>
          <p:nvPr/>
        </p:nvGrpSpPr>
        <p:grpSpPr>
          <a:xfrm>
            <a:off x="6134081" y="1345853"/>
            <a:ext cx="533372" cy="533480"/>
            <a:chOff x="457200" y="1378813"/>
            <a:chExt cx="695400" cy="695450"/>
          </a:xfrm>
        </p:grpSpPr>
        <p:sp>
          <p:nvSpPr>
            <p:cNvPr id="565" name="Google Shape;565;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66" name="Google Shape;566;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7" name="Google Shape;567;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9" name="Google Shape;569;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70" name="Shape 570"/>
        <p:cNvGrpSpPr/>
        <p:nvPr/>
      </p:nvGrpSpPr>
      <p:grpSpPr>
        <a:xfrm>
          <a:off x="0" y="0"/>
          <a:ext cx="0" cy="0"/>
          <a:chOff x="0" y="0"/>
          <a:chExt cx="0" cy="0"/>
        </a:xfrm>
      </p:grpSpPr>
      <p:sp>
        <p:nvSpPr>
          <p:cNvPr id="571" name="Google Shape;57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3" name="Google Shape;57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 name="Google Shape;57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6" name="Google Shape;57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78" name="Google Shape;578;p41"/>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79" name="Google Shape;579;p41"/>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2" name="Google Shape;582;p41"/>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3" name="Google Shape;583;p41"/>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84" name="Google Shape;584;p41"/>
          <p:cNvGrpSpPr/>
          <p:nvPr/>
        </p:nvGrpSpPr>
        <p:grpSpPr>
          <a:xfrm>
            <a:off x="6134054" y="1345850"/>
            <a:ext cx="2298699" cy="533482"/>
            <a:chOff x="457164" y="1378809"/>
            <a:chExt cx="2997000" cy="695454"/>
          </a:xfrm>
        </p:grpSpPr>
        <p:sp>
          <p:nvSpPr>
            <p:cNvPr id="585" name="Google Shape;585;p41"/>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6" name="Google Shape;586;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7" name="Google Shape;587;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9" name="Google Shape;589;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41"/>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91" name="Google Shape;591;p41"/>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92" name="Google Shape;592;p41"/>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593" name="Shape 593"/>
        <p:cNvGrpSpPr/>
        <p:nvPr/>
      </p:nvGrpSpPr>
      <p:grpSpPr>
        <a:xfrm>
          <a:off x="0" y="0"/>
          <a:ext cx="0" cy="0"/>
          <a:chOff x="0" y="0"/>
          <a:chExt cx="0" cy="0"/>
        </a:xfrm>
      </p:grpSpPr>
      <p:pic>
        <p:nvPicPr>
          <p:cNvPr id="594" name="Google Shape;59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95" name="Google Shape;59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9" name="Google Shape;59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0" name="Google Shape;60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2" name="Google Shape;60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5" name="Google Shape;60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06" name="Google Shape;60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8" name="Google Shape;60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09" name="Shape 609"/>
        <p:cNvGrpSpPr/>
        <p:nvPr/>
      </p:nvGrpSpPr>
      <p:grpSpPr>
        <a:xfrm>
          <a:off x="0" y="0"/>
          <a:ext cx="0" cy="0"/>
          <a:chOff x="0" y="0"/>
          <a:chExt cx="0" cy="0"/>
        </a:xfrm>
      </p:grpSpPr>
      <p:grpSp>
        <p:nvGrpSpPr>
          <p:cNvPr id="610" name="Google Shape;610;p43"/>
          <p:cNvGrpSpPr/>
          <p:nvPr/>
        </p:nvGrpSpPr>
        <p:grpSpPr>
          <a:xfrm>
            <a:off x="453220" y="1424000"/>
            <a:ext cx="743726" cy="530949"/>
            <a:chOff x="453220" y="1424000"/>
            <a:chExt cx="743726" cy="530949"/>
          </a:xfrm>
        </p:grpSpPr>
        <p:sp>
          <p:nvSpPr>
            <p:cNvPr id="611" name="Google Shape;611;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2" name="Google Shape;612;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13" name="Google Shape;613;p43"/>
          <p:cNvGrpSpPr/>
          <p:nvPr/>
        </p:nvGrpSpPr>
        <p:grpSpPr>
          <a:xfrm>
            <a:off x="453233" y="2276300"/>
            <a:ext cx="743726" cy="530949"/>
            <a:chOff x="453233" y="2276300"/>
            <a:chExt cx="743726" cy="530949"/>
          </a:xfrm>
        </p:grpSpPr>
        <p:sp>
          <p:nvSpPr>
            <p:cNvPr id="614" name="Google Shape;61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5" name="Google Shape;61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16" name="Google Shape;616;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3"/>
          <p:cNvGrpSpPr/>
          <p:nvPr/>
        </p:nvGrpSpPr>
        <p:grpSpPr>
          <a:xfrm>
            <a:off x="453233" y="3128588"/>
            <a:ext cx="743726" cy="530949"/>
            <a:chOff x="453233" y="3128588"/>
            <a:chExt cx="743726" cy="530949"/>
          </a:xfrm>
        </p:grpSpPr>
        <p:sp>
          <p:nvSpPr>
            <p:cNvPr id="627" name="Google Shape;627;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3"/>
          <p:cNvGrpSpPr/>
          <p:nvPr/>
        </p:nvGrpSpPr>
        <p:grpSpPr>
          <a:xfrm>
            <a:off x="453233" y="3952200"/>
            <a:ext cx="743726" cy="530949"/>
            <a:chOff x="453233" y="3952200"/>
            <a:chExt cx="743726" cy="530949"/>
          </a:xfrm>
        </p:grpSpPr>
        <p:sp>
          <p:nvSpPr>
            <p:cNvPr id="630" name="Google Shape;630;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2" name="Google Shape;632;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36" name="Shape 636"/>
        <p:cNvGrpSpPr/>
        <p:nvPr/>
      </p:nvGrpSpPr>
      <p:grpSpPr>
        <a:xfrm>
          <a:off x="0" y="0"/>
          <a:ext cx="0" cy="0"/>
          <a:chOff x="0" y="0"/>
          <a:chExt cx="0" cy="0"/>
        </a:xfrm>
      </p:grpSpPr>
      <p:sp>
        <p:nvSpPr>
          <p:cNvPr id="637" name="Google Shape;637;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8" name="Google Shape;638;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39" name="Google Shape;63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41" name="Google Shape;641;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4" name="Google Shape;64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6" name="Google Shape;64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7" name="Google Shape;64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1" name="Google Shape;651;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2" name="Google Shape;652;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55" name="Shape 655"/>
        <p:cNvGrpSpPr/>
        <p:nvPr/>
      </p:nvGrpSpPr>
      <p:grpSpPr>
        <a:xfrm>
          <a:off x="0" y="0"/>
          <a:ext cx="0" cy="0"/>
          <a:chOff x="0" y="0"/>
          <a:chExt cx="0" cy="0"/>
        </a:xfrm>
      </p:grpSpPr>
      <p:sp>
        <p:nvSpPr>
          <p:cNvPr id="656" name="Google Shape;65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7" name="Google Shape;65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58" name="Google Shape;65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9" name="Google Shape;65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60" name="Google Shape;66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0" name="Google Shape;67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1" name="Google Shape;67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78" name="Shape 678"/>
        <p:cNvGrpSpPr/>
        <p:nvPr/>
      </p:nvGrpSpPr>
      <p:grpSpPr>
        <a:xfrm>
          <a:off x="0" y="0"/>
          <a:ext cx="0" cy="0"/>
          <a:chOff x="0" y="0"/>
          <a:chExt cx="0" cy="0"/>
        </a:xfrm>
      </p:grpSpPr>
      <p:grpSp>
        <p:nvGrpSpPr>
          <p:cNvPr id="679" name="Google Shape;679;p46"/>
          <p:cNvGrpSpPr/>
          <p:nvPr/>
        </p:nvGrpSpPr>
        <p:grpSpPr>
          <a:xfrm>
            <a:off x="453220" y="1424000"/>
            <a:ext cx="743726" cy="530949"/>
            <a:chOff x="453220" y="1424000"/>
            <a:chExt cx="743726" cy="530949"/>
          </a:xfrm>
        </p:grpSpPr>
        <p:sp>
          <p:nvSpPr>
            <p:cNvPr id="680" name="Google Shape;680;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1" name="Google Shape;681;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82" name="Google Shape;682;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3" name="Google Shape;683;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4" name="Google Shape;684;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7" name="Google Shape;687;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0" name="Google Shape;690;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3" name="Google Shape;693;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4" name="Google Shape;694;p46"/>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6"/>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6"/>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98" name="Shape 698"/>
        <p:cNvGrpSpPr/>
        <p:nvPr/>
      </p:nvGrpSpPr>
      <p:grpSpPr>
        <a:xfrm>
          <a:off x="0" y="0"/>
          <a:ext cx="0" cy="0"/>
          <a:chOff x="0" y="0"/>
          <a:chExt cx="0" cy="0"/>
        </a:xfrm>
      </p:grpSpPr>
      <p:sp>
        <p:nvSpPr>
          <p:cNvPr id="699" name="Google Shape;699;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0" name="Google Shape;700;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1" name="Google Shape;701;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2" name="Google Shape;702;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3" name="Google Shape;703;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6" name="Google Shape;70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8" name="Google Shape;70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9" name="Google Shape;709;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3" name="Google Shape;713;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4" name="Google Shape;714;p4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7"/>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21" name="Shape 721"/>
        <p:cNvGrpSpPr/>
        <p:nvPr/>
      </p:nvGrpSpPr>
      <p:grpSpPr>
        <a:xfrm>
          <a:off x="0" y="0"/>
          <a:ext cx="0" cy="0"/>
          <a:chOff x="0" y="0"/>
          <a:chExt cx="0" cy="0"/>
        </a:xfrm>
      </p:grpSpPr>
      <p:grpSp>
        <p:nvGrpSpPr>
          <p:cNvPr id="722" name="Google Shape;722;p48"/>
          <p:cNvGrpSpPr/>
          <p:nvPr/>
        </p:nvGrpSpPr>
        <p:grpSpPr>
          <a:xfrm>
            <a:off x="453220" y="1424000"/>
            <a:ext cx="743726" cy="530949"/>
            <a:chOff x="453220" y="1424000"/>
            <a:chExt cx="743726" cy="530949"/>
          </a:xfrm>
        </p:grpSpPr>
        <p:sp>
          <p:nvSpPr>
            <p:cNvPr id="723" name="Google Shape;723;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4" name="Google Shape;724;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725" name="Google Shape;725;p48"/>
          <p:cNvGrpSpPr/>
          <p:nvPr/>
        </p:nvGrpSpPr>
        <p:grpSpPr>
          <a:xfrm>
            <a:off x="453233" y="2276300"/>
            <a:ext cx="743726" cy="530949"/>
            <a:chOff x="453233" y="2276300"/>
            <a:chExt cx="743726" cy="530949"/>
          </a:xfrm>
        </p:grpSpPr>
        <p:sp>
          <p:nvSpPr>
            <p:cNvPr id="726" name="Google Shape;726;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7" name="Google Shape;727;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28" name="Google Shape;728;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1" name="Google Shape;73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2" name="Google Shape;73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3" name="Google Shape;73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4" name="Google Shape;734;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48"/>
          <p:cNvGrpSpPr/>
          <p:nvPr/>
        </p:nvGrpSpPr>
        <p:grpSpPr>
          <a:xfrm>
            <a:off x="453233" y="3128588"/>
            <a:ext cx="743726" cy="530949"/>
            <a:chOff x="453233" y="3128588"/>
            <a:chExt cx="743726" cy="530949"/>
          </a:xfrm>
        </p:grpSpPr>
        <p:sp>
          <p:nvSpPr>
            <p:cNvPr id="737" name="Google Shape;737;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8" name="Google Shape;738;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39" name="Google Shape;739;p4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743" name="Shape 743"/>
        <p:cNvGrpSpPr/>
        <p:nvPr/>
      </p:nvGrpSpPr>
      <p:grpSpPr>
        <a:xfrm>
          <a:off x="0" y="0"/>
          <a:ext cx="0" cy="0"/>
          <a:chOff x="0" y="0"/>
          <a:chExt cx="0" cy="0"/>
        </a:xfrm>
      </p:grpSpPr>
      <p:sp>
        <p:nvSpPr>
          <p:cNvPr id="744" name="Google Shape;744;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6" name="Google Shape;746;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7" name="Google Shape;747;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8" name="Google Shape;74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9" name="Google Shape;74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0" name="Google Shape;750;p49"/>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9"/>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59" name="Google Shape;759;p49"/>
          <p:cNvGrpSpPr/>
          <p:nvPr/>
        </p:nvGrpSpPr>
        <p:grpSpPr>
          <a:xfrm>
            <a:off x="450683" y="1358000"/>
            <a:ext cx="743726" cy="530949"/>
            <a:chOff x="450683" y="1358000"/>
            <a:chExt cx="743726" cy="530949"/>
          </a:xfrm>
        </p:grpSpPr>
        <p:sp>
          <p:nvSpPr>
            <p:cNvPr id="760" name="Google Shape;760;p49"/>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1" name="Google Shape;761;p49"/>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62" name="Google Shape;762;p49"/>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3" name="Google Shape;763;p49"/>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4" name="Google Shape;764;p49"/>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5" name="Google Shape;765;p49"/>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6" name="Google Shape;766;p49"/>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7" name="Google Shape;767;p49"/>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8" name="Google Shape;768;p49"/>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9" name="Google Shape;769;p49"/>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70" name="Google Shape;770;p4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71" name="Shape 771"/>
        <p:cNvGrpSpPr/>
        <p:nvPr/>
      </p:nvGrpSpPr>
      <p:grpSpPr>
        <a:xfrm>
          <a:off x="0" y="0"/>
          <a:ext cx="0" cy="0"/>
          <a:chOff x="0" y="0"/>
          <a:chExt cx="0" cy="0"/>
        </a:xfrm>
      </p:grpSpPr>
      <p:sp>
        <p:nvSpPr>
          <p:cNvPr id="772" name="Google Shape;772;p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4" name="Google Shape;77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5" name="Google Shape;775;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6" name="Google Shape;776;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7" name="Google Shape;777;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8" name="Google Shape;778;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788" name="Google Shape;788;p50"/>
          <p:cNvGrpSpPr/>
          <p:nvPr/>
        </p:nvGrpSpPr>
        <p:grpSpPr>
          <a:xfrm>
            <a:off x="453220" y="1347800"/>
            <a:ext cx="743726" cy="530949"/>
            <a:chOff x="453220" y="1347800"/>
            <a:chExt cx="743726" cy="530949"/>
          </a:xfrm>
        </p:grpSpPr>
        <p:sp>
          <p:nvSpPr>
            <p:cNvPr id="789" name="Google Shape;789;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0" name="Google Shape;790;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1" name="Google Shape;791;p50"/>
          <p:cNvGrpSpPr/>
          <p:nvPr/>
        </p:nvGrpSpPr>
        <p:grpSpPr>
          <a:xfrm>
            <a:off x="453233" y="2758813"/>
            <a:ext cx="743726" cy="530949"/>
            <a:chOff x="453233" y="2200100"/>
            <a:chExt cx="743726" cy="530949"/>
          </a:xfrm>
        </p:grpSpPr>
        <p:sp>
          <p:nvSpPr>
            <p:cNvPr id="792" name="Google Shape;792;p50"/>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3" name="Google Shape;793;p50"/>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4" name="Google Shape;794;p50"/>
          <p:cNvGrpSpPr/>
          <p:nvPr/>
        </p:nvGrpSpPr>
        <p:grpSpPr>
          <a:xfrm>
            <a:off x="453233" y="3442525"/>
            <a:ext cx="743726" cy="530949"/>
            <a:chOff x="453233" y="3052388"/>
            <a:chExt cx="743726" cy="530949"/>
          </a:xfrm>
        </p:grpSpPr>
        <p:sp>
          <p:nvSpPr>
            <p:cNvPr id="795" name="Google Shape;795;p50"/>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6" name="Google Shape;796;p50"/>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7" name="Google Shape;797;p50"/>
          <p:cNvGrpSpPr/>
          <p:nvPr/>
        </p:nvGrpSpPr>
        <p:grpSpPr>
          <a:xfrm>
            <a:off x="453233" y="4126238"/>
            <a:ext cx="743726" cy="530949"/>
            <a:chOff x="453233" y="3876000"/>
            <a:chExt cx="743726" cy="530949"/>
          </a:xfrm>
        </p:grpSpPr>
        <p:sp>
          <p:nvSpPr>
            <p:cNvPr id="798" name="Google Shape;798;p50"/>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9" name="Google Shape;799;p50"/>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00" name="Google Shape;800;p50"/>
          <p:cNvGrpSpPr/>
          <p:nvPr/>
        </p:nvGrpSpPr>
        <p:grpSpPr>
          <a:xfrm>
            <a:off x="453220" y="2042925"/>
            <a:ext cx="743726" cy="530949"/>
            <a:chOff x="453220" y="1347800"/>
            <a:chExt cx="743726" cy="530949"/>
          </a:xfrm>
        </p:grpSpPr>
        <p:sp>
          <p:nvSpPr>
            <p:cNvPr id="801" name="Google Shape;801;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02" name="Google Shape;802;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03" name="Shape 803"/>
        <p:cNvGrpSpPr/>
        <p:nvPr/>
      </p:nvGrpSpPr>
      <p:grpSpPr>
        <a:xfrm>
          <a:off x="0" y="0"/>
          <a:ext cx="0" cy="0"/>
          <a:chOff x="0" y="0"/>
          <a:chExt cx="0" cy="0"/>
        </a:xfrm>
      </p:grpSpPr>
      <p:sp>
        <p:nvSpPr>
          <p:cNvPr id="804" name="Google Shape;804;p5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06" name="Google Shape;806;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6" name="Google Shape;816;p5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7" name="Google Shape;817;p5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8" name="Google Shape;818;p5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9" name="Google Shape;819;p5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20" name="Google Shape;820;p5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21" name="Google Shape;82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22" name="Shape 822"/>
        <p:cNvGrpSpPr/>
        <p:nvPr/>
      </p:nvGrpSpPr>
      <p:grpSpPr>
        <a:xfrm>
          <a:off x="0" y="0"/>
          <a:ext cx="0" cy="0"/>
          <a:chOff x="0" y="0"/>
          <a:chExt cx="0" cy="0"/>
        </a:xfrm>
      </p:grpSpPr>
      <p:sp>
        <p:nvSpPr>
          <p:cNvPr id="823" name="Google Shape;823;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4" name="Google Shape;824;p5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25" name="Google Shape;825;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26" name="Google Shape;82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7" name="Google Shape;827;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28" name="Google Shape;828;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34" name="Google Shape;83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35" name="Google Shape;835;p52"/>
          <p:cNvGrpSpPr/>
          <p:nvPr/>
        </p:nvGrpSpPr>
        <p:grpSpPr>
          <a:xfrm>
            <a:off x="429795" y="1274754"/>
            <a:ext cx="577822" cy="412443"/>
            <a:chOff x="453224" y="1424000"/>
            <a:chExt cx="510985" cy="364800"/>
          </a:xfrm>
        </p:grpSpPr>
        <p:sp>
          <p:nvSpPr>
            <p:cNvPr id="836" name="Google Shape;836;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7" name="Google Shape;837;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38" name="Google Shape;838;p52"/>
          <p:cNvGrpSpPr/>
          <p:nvPr/>
        </p:nvGrpSpPr>
        <p:grpSpPr>
          <a:xfrm>
            <a:off x="429795" y="1865844"/>
            <a:ext cx="577822" cy="412443"/>
            <a:chOff x="453224" y="1424000"/>
            <a:chExt cx="510985" cy="364800"/>
          </a:xfrm>
        </p:grpSpPr>
        <p:sp>
          <p:nvSpPr>
            <p:cNvPr id="839" name="Google Shape;839;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0" name="Google Shape;840;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1" name="Google Shape;841;p52"/>
          <p:cNvGrpSpPr/>
          <p:nvPr/>
        </p:nvGrpSpPr>
        <p:grpSpPr>
          <a:xfrm>
            <a:off x="429795" y="2456934"/>
            <a:ext cx="577822" cy="412443"/>
            <a:chOff x="453224" y="1424000"/>
            <a:chExt cx="510985" cy="364800"/>
          </a:xfrm>
        </p:grpSpPr>
        <p:sp>
          <p:nvSpPr>
            <p:cNvPr id="842" name="Google Shape;842;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3" name="Google Shape;843;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4" name="Google Shape;844;p52"/>
          <p:cNvGrpSpPr/>
          <p:nvPr/>
        </p:nvGrpSpPr>
        <p:grpSpPr>
          <a:xfrm>
            <a:off x="429795" y="3048024"/>
            <a:ext cx="577822" cy="412443"/>
            <a:chOff x="453224" y="1424000"/>
            <a:chExt cx="510985" cy="364800"/>
          </a:xfrm>
        </p:grpSpPr>
        <p:sp>
          <p:nvSpPr>
            <p:cNvPr id="845" name="Google Shape;845;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6" name="Google Shape;846;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7" name="Google Shape;847;p52"/>
          <p:cNvGrpSpPr/>
          <p:nvPr/>
        </p:nvGrpSpPr>
        <p:grpSpPr>
          <a:xfrm>
            <a:off x="429795" y="3639114"/>
            <a:ext cx="577822" cy="412443"/>
            <a:chOff x="453224" y="1424000"/>
            <a:chExt cx="510985" cy="364800"/>
          </a:xfrm>
        </p:grpSpPr>
        <p:sp>
          <p:nvSpPr>
            <p:cNvPr id="848" name="Google Shape;848;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9" name="Google Shape;849;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0" name="Google Shape;850;p52"/>
          <p:cNvGrpSpPr/>
          <p:nvPr/>
        </p:nvGrpSpPr>
        <p:grpSpPr>
          <a:xfrm>
            <a:off x="429795" y="4230204"/>
            <a:ext cx="577822" cy="412443"/>
            <a:chOff x="453224" y="1424000"/>
            <a:chExt cx="510985" cy="364800"/>
          </a:xfrm>
        </p:grpSpPr>
        <p:sp>
          <p:nvSpPr>
            <p:cNvPr id="851" name="Google Shape;851;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2" name="Google Shape;852;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3" name="Google Shape;853;p5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5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5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60" name="Shape 860"/>
        <p:cNvGrpSpPr/>
        <p:nvPr/>
      </p:nvGrpSpPr>
      <p:grpSpPr>
        <a:xfrm>
          <a:off x="0" y="0"/>
          <a:ext cx="0" cy="0"/>
          <a:chOff x="0" y="0"/>
          <a:chExt cx="0" cy="0"/>
        </a:xfrm>
      </p:grpSpPr>
      <p:cxnSp>
        <p:nvCxnSpPr>
          <p:cNvPr id="861" name="Google Shape;861;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62" name="Google Shape;862;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63" name="Google Shape;863;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4" name="Google Shape;864;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65" name="Google Shape;86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66" name="Google Shape;86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53"/>
          <p:cNvGrpSpPr/>
          <p:nvPr/>
        </p:nvGrpSpPr>
        <p:grpSpPr>
          <a:xfrm>
            <a:off x="445468" y="4367943"/>
            <a:ext cx="491946" cy="359019"/>
            <a:chOff x="463425" y="1453125"/>
            <a:chExt cx="735125" cy="513838"/>
          </a:xfrm>
        </p:grpSpPr>
        <p:sp>
          <p:nvSpPr>
            <p:cNvPr id="869" name="Google Shape;86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0" name="Google Shape;87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1" name="Google Shape;871;p5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53"/>
          <p:cNvGrpSpPr/>
          <p:nvPr/>
        </p:nvGrpSpPr>
        <p:grpSpPr>
          <a:xfrm>
            <a:off x="445468" y="3832229"/>
            <a:ext cx="491946" cy="359019"/>
            <a:chOff x="463425" y="1453125"/>
            <a:chExt cx="735125" cy="513838"/>
          </a:xfrm>
        </p:grpSpPr>
        <p:sp>
          <p:nvSpPr>
            <p:cNvPr id="874" name="Google Shape;87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5" name="Google Shape;87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6" name="Google Shape;876;p5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3"/>
          <p:cNvGrpSpPr/>
          <p:nvPr/>
        </p:nvGrpSpPr>
        <p:grpSpPr>
          <a:xfrm>
            <a:off x="445468" y="3296514"/>
            <a:ext cx="491946" cy="359019"/>
            <a:chOff x="463425" y="1453125"/>
            <a:chExt cx="735125" cy="513838"/>
          </a:xfrm>
        </p:grpSpPr>
        <p:sp>
          <p:nvSpPr>
            <p:cNvPr id="879" name="Google Shape;87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0" name="Google Shape;88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1" name="Google Shape;881;p5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53"/>
          <p:cNvGrpSpPr/>
          <p:nvPr/>
        </p:nvGrpSpPr>
        <p:grpSpPr>
          <a:xfrm>
            <a:off x="445468" y="2760799"/>
            <a:ext cx="491946" cy="359019"/>
            <a:chOff x="463425" y="1453125"/>
            <a:chExt cx="735125" cy="513838"/>
          </a:xfrm>
        </p:grpSpPr>
        <p:sp>
          <p:nvSpPr>
            <p:cNvPr id="884" name="Google Shape;88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5" name="Google Shape;88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6" name="Google Shape;886;p5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53"/>
          <p:cNvGrpSpPr/>
          <p:nvPr/>
        </p:nvGrpSpPr>
        <p:grpSpPr>
          <a:xfrm>
            <a:off x="445468" y="2225085"/>
            <a:ext cx="491946" cy="359019"/>
            <a:chOff x="463425" y="1453125"/>
            <a:chExt cx="735125" cy="513838"/>
          </a:xfrm>
        </p:grpSpPr>
        <p:sp>
          <p:nvSpPr>
            <p:cNvPr id="889" name="Google Shape;88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0" name="Google Shape;89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1" name="Google Shape;891;p5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53"/>
          <p:cNvGrpSpPr/>
          <p:nvPr/>
        </p:nvGrpSpPr>
        <p:grpSpPr>
          <a:xfrm>
            <a:off x="445468" y="1689370"/>
            <a:ext cx="491946" cy="359019"/>
            <a:chOff x="463425" y="1453125"/>
            <a:chExt cx="735125" cy="513838"/>
          </a:xfrm>
        </p:grpSpPr>
        <p:sp>
          <p:nvSpPr>
            <p:cNvPr id="894" name="Google Shape;89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5" name="Google Shape;89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6" name="Google Shape;896;p5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53"/>
          <p:cNvGrpSpPr/>
          <p:nvPr/>
        </p:nvGrpSpPr>
        <p:grpSpPr>
          <a:xfrm>
            <a:off x="445468" y="1153656"/>
            <a:ext cx="491946" cy="359019"/>
            <a:chOff x="463425" y="1453125"/>
            <a:chExt cx="735125" cy="513838"/>
          </a:xfrm>
        </p:grpSpPr>
        <p:sp>
          <p:nvSpPr>
            <p:cNvPr id="899" name="Google Shape;89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0" name="Google Shape;90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1" name="Google Shape;901;p5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03" name="Shape 903"/>
        <p:cNvGrpSpPr/>
        <p:nvPr/>
      </p:nvGrpSpPr>
      <p:grpSpPr>
        <a:xfrm>
          <a:off x="0" y="0"/>
          <a:ext cx="0" cy="0"/>
          <a:chOff x="0" y="0"/>
          <a:chExt cx="0" cy="0"/>
        </a:xfrm>
      </p:grpSpPr>
      <p:cxnSp>
        <p:nvCxnSpPr>
          <p:cNvPr id="904" name="Google Shape;904;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05" name="Google Shape;905;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06" name="Google Shape;906;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7" name="Google Shape;907;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08" name="Google Shape;90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09" name="Google Shape;90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4"/>
          <p:cNvSpPr/>
          <p:nvPr/>
        </p:nvSpPr>
        <p:spPr>
          <a:xfrm>
            <a:off x="1044989" y="3937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54"/>
          <p:cNvGrpSpPr/>
          <p:nvPr/>
        </p:nvGrpSpPr>
        <p:grpSpPr>
          <a:xfrm>
            <a:off x="467219" y="3979913"/>
            <a:ext cx="433430" cy="316319"/>
            <a:chOff x="463425" y="1453125"/>
            <a:chExt cx="735125" cy="513838"/>
          </a:xfrm>
        </p:grpSpPr>
        <p:sp>
          <p:nvSpPr>
            <p:cNvPr id="912" name="Google Shape;91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3" name="Google Shape;91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4" name="Google Shape;914;p54"/>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4"/>
          <p:cNvSpPr/>
          <p:nvPr/>
        </p:nvSpPr>
        <p:spPr>
          <a:xfrm>
            <a:off x="1044989" y="3465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54"/>
          <p:cNvGrpSpPr/>
          <p:nvPr/>
        </p:nvGrpSpPr>
        <p:grpSpPr>
          <a:xfrm>
            <a:off x="467219" y="3507913"/>
            <a:ext cx="433430" cy="316319"/>
            <a:chOff x="463425" y="1453125"/>
            <a:chExt cx="735125" cy="513838"/>
          </a:xfrm>
        </p:grpSpPr>
        <p:sp>
          <p:nvSpPr>
            <p:cNvPr id="917" name="Google Shape;91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8" name="Google Shape;91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9" name="Google Shape;919;p54"/>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4"/>
          <p:cNvSpPr/>
          <p:nvPr/>
        </p:nvSpPr>
        <p:spPr>
          <a:xfrm>
            <a:off x="1044989" y="2993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54"/>
          <p:cNvGrpSpPr/>
          <p:nvPr/>
        </p:nvGrpSpPr>
        <p:grpSpPr>
          <a:xfrm>
            <a:off x="467219" y="3035913"/>
            <a:ext cx="433430" cy="316319"/>
            <a:chOff x="463425" y="1453125"/>
            <a:chExt cx="735125" cy="513838"/>
          </a:xfrm>
        </p:grpSpPr>
        <p:sp>
          <p:nvSpPr>
            <p:cNvPr id="922" name="Google Shape;92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3" name="Google Shape;92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4" name="Google Shape;924;p54"/>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54"/>
          <p:cNvSpPr/>
          <p:nvPr/>
        </p:nvSpPr>
        <p:spPr>
          <a:xfrm>
            <a:off x="1044989" y="2521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54"/>
          <p:cNvGrpSpPr/>
          <p:nvPr/>
        </p:nvGrpSpPr>
        <p:grpSpPr>
          <a:xfrm>
            <a:off x="467219" y="2563912"/>
            <a:ext cx="433430" cy="316319"/>
            <a:chOff x="463425" y="1453125"/>
            <a:chExt cx="735125" cy="513838"/>
          </a:xfrm>
        </p:grpSpPr>
        <p:sp>
          <p:nvSpPr>
            <p:cNvPr id="927" name="Google Shape;92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8" name="Google Shape;92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9" name="Google Shape;929;p54"/>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4"/>
          <p:cNvSpPr/>
          <p:nvPr/>
        </p:nvSpPr>
        <p:spPr>
          <a:xfrm>
            <a:off x="1044989" y="2049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54"/>
          <p:cNvGrpSpPr/>
          <p:nvPr/>
        </p:nvGrpSpPr>
        <p:grpSpPr>
          <a:xfrm>
            <a:off x="467219" y="2091912"/>
            <a:ext cx="433430" cy="316319"/>
            <a:chOff x="463425" y="1453125"/>
            <a:chExt cx="735125" cy="513838"/>
          </a:xfrm>
        </p:grpSpPr>
        <p:sp>
          <p:nvSpPr>
            <p:cNvPr id="932" name="Google Shape;93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3" name="Google Shape;93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4" name="Google Shape;934;p54"/>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4"/>
          <p:cNvSpPr/>
          <p:nvPr/>
        </p:nvSpPr>
        <p:spPr>
          <a:xfrm>
            <a:off x="1044989" y="1577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54"/>
          <p:cNvGrpSpPr/>
          <p:nvPr/>
        </p:nvGrpSpPr>
        <p:grpSpPr>
          <a:xfrm>
            <a:off x="467219" y="1619912"/>
            <a:ext cx="433430" cy="316319"/>
            <a:chOff x="463425" y="1453125"/>
            <a:chExt cx="735125" cy="513838"/>
          </a:xfrm>
        </p:grpSpPr>
        <p:sp>
          <p:nvSpPr>
            <p:cNvPr id="937" name="Google Shape;93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8" name="Google Shape;93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9" name="Google Shape;939;p54"/>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4"/>
          <p:cNvSpPr/>
          <p:nvPr/>
        </p:nvSpPr>
        <p:spPr>
          <a:xfrm>
            <a:off x="1044989" y="1105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54"/>
          <p:cNvGrpSpPr/>
          <p:nvPr/>
        </p:nvGrpSpPr>
        <p:grpSpPr>
          <a:xfrm>
            <a:off x="467219" y="1147912"/>
            <a:ext cx="433430" cy="316319"/>
            <a:chOff x="463425" y="1453125"/>
            <a:chExt cx="735125" cy="513838"/>
          </a:xfrm>
        </p:grpSpPr>
        <p:sp>
          <p:nvSpPr>
            <p:cNvPr id="942" name="Google Shape;94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3" name="Google Shape;94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4" name="Google Shape;944;p54"/>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4"/>
          <p:cNvSpPr/>
          <p:nvPr/>
        </p:nvSpPr>
        <p:spPr>
          <a:xfrm>
            <a:off x="1044989" y="44172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54"/>
          <p:cNvGrpSpPr/>
          <p:nvPr/>
        </p:nvGrpSpPr>
        <p:grpSpPr>
          <a:xfrm>
            <a:off x="467219" y="4459810"/>
            <a:ext cx="433430" cy="316319"/>
            <a:chOff x="463425" y="1453125"/>
            <a:chExt cx="735125" cy="513838"/>
          </a:xfrm>
        </p:grpSpPr>
        <p:sp>
          <p:nvSpPr>
            <p:cNvPr id="947" name="Google Shape;94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8" name="Google Shape;94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9" name="Google Shape;949;p54"/>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51" name="Shape 951"/>
        <p:cNvGrpSpPr/>
        <p:nvPr/>
      </p:nvGrpSpPr>
      <p:grpSpPr>
        <a:xfrm>
          <a:off x="0" y="0"/>
          <a:ext cx="0" cy="0"/>
          <a:chOff x="0" y="0"/>
          <a:chExt cx="0" cy="0"/>
        </a:xfrm>
      </p:grpSpPr>
      <p:cxnSp>
        <p:nvCxnSpPr>
          <p:cNvPr id="952" name="Google Shape;952;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53" name="Google Shape;953;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54" name="Google Shape;954;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5" name="Google Shape;955;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56" name="Google Shape;956;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57" name="Google Shape;957;p55"/>
          <p:cNvGrpSpPr/>
          <p:nvPr/>
        </p:nvGrpSpPr>
        <p:grpSpPr>
          <a:xfrm>
            <a:off x="290151" y="835207"/>
            <a:ext cx="402187" cy="293504"/>
            <a:chOff x="463425" y="1453125"/>
            <a:chExt cx="735125" cy="513838"/>
          </a:xfrm>
        </p:grpSpPr>
        <p:sp>
          <p:nvSpPr>
            <p:cNvPr id="958" name="Google Shape;95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9" name="Google Shape;95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0" name="Google Shape;960;p55"/>
          <p:cNvSpPr/>
          <p:nvPr/>
        </p:nvSpPr>
        <p:spPr>
          <a:xfrm>
            <a:off x="780373" y="8004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780373" y="124201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780373" y="168355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780373" y="212508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780373" y="256662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780373" y="300816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780373" y="344970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780373" y="389123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780373" y="43327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55"/>
          <p:cNvGrpSpPr/>
          <p:nvPr/>
        </p:nvGrpSpPr>
        <p:grpSpPr>
          <a:xfrm>
            <a:off x="290151" y="1276878"/>
            <a:ext cx="402187" cy="293504"/>
            <a:chOff x="463425" y="1453125"/>
            <a:chExt cx="735125" cy="513838"/>
          </a:xfrm>
        </p:grpSpPr>
        <p:sp>
          <p:nvSpPr>
            <p:cNvPr id="970" name="Google Shape;97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1" name="Google Shape;97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2" name="Google Shape;972;p55"/>
          <p:cNvGrpSpPr/>
          <p:nvPr/>
        </p:nvGrpSpPr>
        <p:grpSpPr>
          <a:xfrm>
            <a:off x="290151" y="1718548"/>
            <a:ext cx="402187" cy="293504"/>
            <a:chOff x="463425" y="1453125"/>
            <a:chExt cx="735125" cy="513838"/>
          </a:xfrm>
        </p:grpSpPr>
        <p:sp>
          <p:nvSpPr>
            <p:cNvPr id="973" name="Google Shape;97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4" name="Google Shape;97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5" name="Google Shape;975;p55"/>
          <p:cNvGrpSpPr/>
          <p:nvPr/>
        </p:nvGrpSpPr>
        <p:grpSpPr>
          <a:xfrm>
            <a:off x="290151" y="2160219"/>
            <a:ext cx="402187" cy="293504"/>
            <a:chOff x="463425" y="1453125"/>
            <a:chExt cx="735125" cy="513838"/>
          </a:xfrm>
        </p:grpSpPr>
        <p:sp>
          <p:nvSpPr>
            <p:cNvPr id="976" name="Google Shape;976;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7" name="Google Shape;977;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8" name="Google Shape;978;p55"/>
          <p:cNvGrpSpPr/>
          <p:nvPr/>
        </p:nvGrpSpPr>
        <p:grpSpPr>
          <a:xfrm>
            <a:off x="290151" y="2601890"/>
            <a:ext cx="402187" cy="293504"/>
            <a:chOff x="463425" y="1453125"/>
            <a:chExt cx="735125" cy="513838"/>
          </a:xfrm>
        </p:grpSpPr>
        <p:sp>
          <p:nvSpPr>
            <p:cNvPr id="979" name="Google Shape;97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0" name="Google Shape;98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1" name="Google Shape;981;p55"/>
          <p:cNvGrpSpPr/>
          <p:nvPr/>
        </p:nvGrpSpPr>
        <p:grpSpPr>
          <a:xfrm>
            <a:off x="290151" y="3043561"/>
            <a:ext cx="402187" cy="293504"/>
            <a:chOff x="463425" y="1453125"/>
            <a:chExt cx="735125" cy="513838"/>
          </a:xfrm>
        </p:grpSpPr>
        <p:sp>
          <p:nvSpPr>
            <p:cNvPr id="982" name="Google Shape;98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3" name="Google Shape;98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4" name="Google Shape;984;p55"/>
          <p:cNvGrpSpPr/>
          <p:nvPr/>
        </p:nvGrpSpPr>
        <p:grpSpPr>
          <a:xfrm>
            <a:off x="290151" y="3485231"/>
            <a:ext cx="402187" cy="293504"/>
            <a:chOff x="463425" y="1453125"/>
            <a:chExt cx="735125" cy="513838"/>
          </a:xfrm>
        </p:grpSpPr>
        <p:sp>
          <p:nvSpPr>
            <p:cNvPr id="985" name="Google Shape;98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6" name="Google Shape;98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7" name="Google Shape;987;p55"/>
          <p:cNvGrpSpPr/>
          <p:nvPr/>
        </p:nvGrpSpPr>
        <p:grpSpPr>
          <a:xfrm>
            <a:off x="290151" y="3926902"/>
            <a:ext cx="402187" cy="293504"/>
            <a:chOff x="463425" y="1453125"/>
            <a:chExt cx="735125" cy="513838"/>
          </a:xfrm>
        </p:grpSpPr>
        <p:sp>
          <p:nvSpPr>
            <p:cNvPr id="988" name="Google Shape;98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9" name="Google Shape;98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0" name="Google Shape;990;p55"/>
          <p:cNvGrpSpPr/>
          <p:nvPr/>
        </p:nvGrpSpPr>
        <p:grpSpPr>
          <a:xfrm>
            <a:off x="290151" y="4368573"/>
            <a:ext cx="402187" cy="293504"/>
            <a:chOff x="463425" y="1453125"/>
            <a:chExt cx="735125" cy="513838"/>
          </a:xfrm>
        </p:grpSpPr>
        <p:sp>
          <p:nvSpPr>
            <p:cNvPr id="991" name="Google Shape;991;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2" name="Google Shape;992;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93" name="Google Shape;993;p55"/>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5"/>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55"/>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5"/>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55"/>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5"/>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55"/>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55"/>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55"/>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03" name="Shape 1003"/>
        <p:cNvGrpSpPr/>
        <p:nvPr/>
      </p:nvGrpSpPr>
      <p:grpSpPr>
        <a:xfrm>
          <a:off x="0" y="0"/>
          <a:ext cx="0" cy="0"/>
          <a:chOff x="0" y="0"/>
          <a:chExt cx="0" cy="0"/>
        </a:xfrm>
      </p:grpSpPr>
      <p:pic>
        <p:nvPicPr>
          <p:cNvPr id="1004" name="Google Shape;1004;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7" name="Google Shape;1007;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08" name="Google Shape;1008;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09" name="Google Shape;1009;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10" name="Google Shape;1010;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11" name="Shape 1011"/>
        <p:cNvGrpSpPr/>
        <p:nvPr/>
      </p:nvGrpSpPr>
      <p:grpSpPr>
        <a:xfrm>
          <a:off x="0" y="0"/>
          <a:ext cx="0" cy="0"/>
          <a:chOff x="0" y="0"/>
          <a:chExt cx="0" cy="0"/>
        </a:xfrm>
      </p:grpSpPr>
      <p:pic>
        <p:nvPicPr>
          <p:cNvPr id="1012" name="Google Shape;101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3" name="Google Shape;1013;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5" name="Google Shape;1015;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16" name="Google Shape;1016;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17" name="Google Shape;1017;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18" name="Google Shape;10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19" name="Shape 1019"/>
        <p:cNvGrpSpPr/>
        <p:nvPr/>
      </p:nvGrpSpPr>
      <p:grpSpPr>
        <a:xfrm>
          <a:off x="0" y="0"/>
          <a:ext cx="0" cy="0"/>
          <a:chOff x="0" y="0"/>
          <a:chExt cx="0" cy="0"/>
        </a:xfrm>
      </p:grpSpPr>
      <p:pic>
        <p:nvPicPr>
          <p:cNvPr id="1020" name="Google Shape;102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1" name="Google Shape;102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2" name="Google Shape;1022;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23" name="Google Shape;1023;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24" name="Google Shape;1024;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5" name="Google Shape;1025;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26" name="Shape 1026"/>
        <p:cNvGrpSpPr/>
        <p:nvPr/>
      </p:nvGrpSpPr>
      <p:grpSpPr>
        <a:xfrm>
          <a:off x="0" y="0"/>
          <a:ext cx="0" cy="0"/>
          <a:chOff x="0" y="0"/>
          <a:chExt cx="0" cy="0"/>
        </a:xfrm>
      </p:grpSpPr>
      <p:pic>
        <p:nvPicPr>
          <p:cNvPr id="1027" name="Google Shape;1027;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28" name="Google Shape;102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29" name="Shape 1029"/>
        <p:cNvGrpSpPr/>
        <p:nvPr/>
      </p:nvGrpSpPr>
      <p:grpSpPr>
        <a:xfrm>
          <a:off x="0" y="0"/>
          <a:ext cx="0" cy="0"/>
          <a:chOff x="0" y="0"/>
          <a:chExt cx="0" cy="0"/>
        </a:xfrm>
      </p:grpSpPr>
      <p:pic>
        <p:nvPicPr>
          <p:cNvPr id="1030" name="Google Shape;1030;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1" name="Google Shape;1031;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2" name="Google Shape;1032;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33" name="Google Shape;1033;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34" name="Google Shape;1034;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35" name="Shape 1035"/>
        <p:cNvGrpSpPr/>
        <p:nvPr/>
      </p:nvGrpSpPr>
      <p:grpSpPr>
        <a:xfrm>
          <a:off x="0" y="0"/>
          <a:ext cx="0" cy="0"/>
          <a:chOff x="0" y="0"/>
          <a:chExt cx="0" cy="0"/>
        </a:xfrm>
      </p:grpSpPr>
      <p:pic>
        <p:nvPicPr>
          <p:cNvPr id="1036" name="Google Shape;1036;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37" name="Google Shape;1037;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40" name="Google Shape;1040;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41" name="Shape 1041"/>
        <p:cNvGrpSpPr/>
        <p:nvPr/>
      </p:nvGrpSpPr>
      <p:grpSpPr>
        <a:xfrm>
          <a:off x="0" y="0"/>
          <a:ext cx="0" cy="0"/>
          <a:chOff x="0" y="0"/>
          <a:chExt cx="0" cy="0"/>
        </a:xfrm>
      </p:grpSpPr>
      <p:pic>
        <p:nvPicPr>
          <p:cNvPr id="1042" name="Google Shape;1042;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3" name="Google Shape;1043;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44" name="Google Shape;1044;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45" name="Google Shape;1045;p62"/>
          <p:cNvGrpSpPr/>
          <p:nvPr/>
        </p:nvGrpSpPr>
        <p:grpSpPr>
          <a:xfrm>
            <a:off x="3972318" y="1347350"/>
            <a:ext cx="1051285" cy="920372"/>
            <a:chOff x="587700" y="-13400"/>
            <a:chExt cx="5735325" cy="5021125"/>
          </a:xfrm>
        </p:grpSpPr>
        <p:sp>
          <p:nvSpPr>
            <p:cNvPr id="1046" name="Google Shape;1046;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52" name="Google Shape;1052;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53" name="Shape 1053"/>
        <p:cNvGrpSpPr/>
        <p:nvPr/>
      </p:nvGrpSpPr>
      <p:grpSpPr>
        <a:xfrm>
          <a:off x="0" y="0"/>
          <a:ext cx="0" cy="0"/>
          <a:chOff x="0" y="0"/>
          <a:chExt cx="0" cy="0"/>
        </a:xfrm>
      </p:grpSpPr>
      <p:pic>
        <p:nvPicPr>
          <p:cNvPr id="1054" name="Google Shape;1054;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5" name="Google Shape;1055;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8" name="Google Shape;1058;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59" name="Google Shape;1059;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60" name="Shape 1060"/>
        <p:cNvGrpSpPr/>
        <p:nvPr/>
      </p:nvGrpSpPr>
      <p:grpSpPr>
        <a:xfrm>
          <a:off x="0" y="0"/>
          <a:ext cx="0" cy="0"/>
          <a:chOff x="0" y="0"/>
          <a:chExt cx="0" cy="0"/>
        </a:xfrm>
      </p:grpSpPr>
      <p:pic>
        <p:nvPicPr>
          <p:cNvPr id="1061" name="Google Shape;1061;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2" name="Google Shape;106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3" name="Google Shape;1063;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66" name="Google Shape;1066;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67" name="Google Shape;1067;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68" name="Shape 1068"/>
        <p:cNvGrpSpPr/>
        <p:nvPr/>
      </p:nvGrpSpPr>
      <p:grpSpPr>
        <a:xfrm>
          <a:off x="0" y="0"/>
          <a:ext cx="0" cy="0"/>
          <a:chOff x="0" y="0"/>
          <a:chExt cx="0" cy="0"/>
        </a:xfrm>
      </p:grpSpPr>
      <p:pic>
        <p:nvPicPr>
          <p:cNvPr id="1069" name="Google Shape;1069;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70" name="Google Shape;1070;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71" name="Google Shape;1071;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2" name="Google Shape;1072;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3" name="Google Shape;1073;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074" name="Google Shape;1074;p6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075" name="Google Shape;1075;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076" name="Shape 1076"/>
        <p:cNvGrpSpPr/>
        <p:nvPr/>
      </p:nvGrpSpPr>
      <p:grpSpPr>
        <a:xfrm>
          <a:off x="0" y="0"/>
          <a:ext cx="0" cy="0"/>
          <a:chOff x="0" y="0"/>
          <a:chExt cx="0" cy="0"/>
        </a:xfrm>
      </p:grpSpPr>
      <p:pic>
        <p:nvPicPr>
          <p:cNvPr id="1077" name="Google Shape;1077;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8" name="Google Shape;1078;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9" name="Google Shape;1079;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0" name="Google Shape;1080;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081" name="Google Shape;1081;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82" name="Google Shape;1082;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083" name="Shape 1083"/>
        <p:cNvGrpSpPr/>
        <p:nvPr/>
      </p:nvGrpSpPr>
      <p:grpSpPr>
        <a:xfrm>
          <a:off x="0" y="0"/>
          <a:ext cx="0" cy="0"/>
          <a:chOff x="0" y="0"/>
          <a:chExt cx="0" cy="0"/>
        </a:xfrm>
      </p:grpSpPr>
      <p:pic>
        <p:nvPicPr>
          <p:cNvPr id="1084" name="Google Shape;1084;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5" name="Google Shape;108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86" name="Google Shape;1086;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087" name="Google Shape;1087;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88" name="Google Shape;1088;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091" name="Shape 1091"/>
        <p:cNvGrpSpPr/>
        <p:nvPr/>
      </p:nvGrpSpPr>
      <p:grpSpPr>
        <a:xfrm>
          <a:off x="0" y="0"/>
          <a:ext cx="0" cy="0"/>
          <a:chOff x="0" y="0"/>
          <a:chExt cx="0" cy="0"/>
        </a:xfrm>
      </p:grpSpPr>
      <p:pic>
        <p:nvPicPr>
          <p:cNvPr id="1092" name="Google Shape;1092;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3" name="Google Shape;1093;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94" name="Google Shape;1094;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95" name="Google Shape;1095;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096" name="Google Shape;1096;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97" name="Google Shape;1097;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098" name="Shape 1098"/>
        <p:cNvGrpSpPr/>
        <p:nvPr/>
      </p:nvGrpSpPr>
      <p:grpSpPr>
        <a:xfrm>
          <a:off x="0" y="0"/>
          <a:ext cx="0" cy="0"/>
          <a:chOff x="0" y="0"/>
          <a:chExt cx="0" cy="0"/>
        </a:xfrm>
      </p:grpSpPr>
      <p:pic>
        <p:nvPicPr>
          <p:cNvPr id="1099" name="Google Shape;1099;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0" name="Google Shape;1100;p69"/>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1" name="Google Shape;1101;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02" name="Google Shape;1102;p69"/>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03" name="Google Shape;1103;p69"/>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04" name="Google Shape;1104;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05" name="Shape 1105"/>
        <p:cNvGrpSpPr/>
        <p:nvPr/>
      </p:nvGrpSpPr>
      <p:grpSpPr>
        <a:xfrm>
          <a:off x="0" y="0"/>
          <a:ext cx="0" cy="0"/>
          <a:chOff x="0" y="0"/>
          <a:chExt cx="0" cy="0"/>
        </a:xfrm>
      </p:grpSpPr>
      <p:cxnSp>
        <p:nvCxnSpPr>
          <p:cNvPr id="1106" name="Google Shape;1106;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7" name="Google Shape;110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08" name="Google Shape;1108;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09" name="Google Shape;1109;p70"/>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10" name="Google Shape;1110;p70"/>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70"/>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12" name="Google Shape;1112;p70"/>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13" name="Google Shape;1113;p70"/>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15" name="Google Shape;111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16" name="Shape 1116"/>
        <p:cNvGrpSpPr/>
        <p:nvPr/>
      </p:nvGrpSpPr>
      <p:grpSpPr>
        <a:xfrm>
          <a:off x="0" y="0"/>
          <a:ext cx="0" cy="0"/>
          <a:chOff x="0" y="0"/>
          <a:chExt cx="0" cy="0"/>
        </a:xfrm>
      </p:grpSpPr>
      <p:cxnSp>
        <p:nvCxnSpPr>
          <p:cNvPr id="1117" name="Google Shape;1117;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8" name="Google Shape;1118;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20" name="Google Shape;1120;p71"/>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21" name="Google Shape;1121;p71"/>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2" name="Google Shape;1122;p71"/>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23" name="Google Shape;1123;p71"/>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24" name="Google Shape;1124;p71"/>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26" name="Google Shape;1126;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27" name="Shape 1127"/>
        <p:cNvGrpSpPr/>
        <p:nvPr/>
      </p:nvGrpSpPr>
      <p:grpSpPr>
        <a:xfrm>
          <a:off x="0" y="0"/>
          <a:ext cx="0" cy="0"/>
          <a:chOff x="0" y="0"/>
          <a:chExt cx="0" cy="0"/>
        </a:xfrm>
      </p:grpSpPr>
      <p:cxnSp>
        <p:nvCxnSpPr>
          <p:cNvPr id="1128" name="Google Shape;1128;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9" name="Google Shape;1129;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0" name="Google Shape;1130;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1" name="Google Shape;1131;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32" name="Google Shape;1132;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3" name="Google Shape;1133;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34" name="Google Shape;1134;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35" name="Google Shape;1135;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37" name="Google Shape;1137;p72"/>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38" name="Google Shape;1138;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39" name="Shape 1139"/>
        <p:cNvGrpSpPr/>
        <p:nvPr/>
      </p:nvGrpSpPr>
      <p:grpSpPr>
        <a:xfrm>
          <a:off x="0" y="0"/>
          <a:ext cx="0" cy="0"/>
          <a:chOff x="0" y="0"/>
          <a:chExt cx="0" cy="0"/>
        </a:xfrm>
      </p:grpSpPr>
      <p:cxnSp>
        <p:nvCxnSpPr>
          <p:cNvPr id="1140" name="Google Shape;114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1" name="Google Shape;114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2" name="Google Shape;114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3" name="Google Shape;1143;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4" name="Google Shape;1144;p73"/>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46" name="Google Shape;1146;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47" name="Google Shape;1147;p73"/>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49" name="Google Shape;1149;p73"/>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50" name="Google Shape;1150;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51" name="Shape 1151"/>
        <p:cNvGrpSpPr/>
        <p:nvPr/>
      </p:nvGrpSpPr>
      <p:grpSpPr>
        <a:xfrm>
          <a:off x="0" y="0"/>
          <a:ext cx="0" cy="0"/>
          <a:chOff x="0" y="0"/>
          <a:chExt cx="0" cy="0"/>
        </a:xfrm>
      </p:grpSpPr>
      <p:cxnSp>
        <p:nvCxnSpPr>
          <p:cNvPr id="1152" name="Google Shape;1152;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3" name="Google Shape;1153;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4" name="Google Shape;1154;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5" name="Google Shape;1155;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56" name="Google Shape;1156;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57" name="Google Shape;1157;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58" name="Google Shape;1158;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59" name="Google Shape;1159;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60" name="Google Shape;1160;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63" name="Shape 1163"/>
        <p:cNvGrpSpPr/>
        <p:nvPr/>
      </p:nvGrpSpPr>
      <p:grpSpPr>
        <a:xfrm>
          <a:off x="0" y="0"/>
          <a:ext cx="0" cy="0"/>
          <a:chOff x="0" y="0"/>
          <a:chExt cx="0" cy="0"/>
        </a:xfrm>
      </p:grpSpPr>
      <p:cxnSp>
        <p:nvCxnSpPr>
          <p:cNvPr id="1164" name="Google Shape;1164;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6" name="Google Shape;1166;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7" name="Google Shape;1167;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8" name="Google Shape;1168;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69" name="Google Shape;1169;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0" name="Google Shape;1170;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1" name="Google Shape;1171;p75"/>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172" name="Google Shape;1172;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3" name="Google Shape;1173;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175" name="Shape 1175"/>
        <p:cNvGrpSpPr/>
        <p:nvPr/>
      </p:nvGrpSpPr>
      <p:grpSpPr>
        <a:xfrm>
          <a:off x="0" y="0"/>
          <a:ext cx="0" cy="0"/>
          <a:chOff x="0" y="0"/>
          <a:chExt cx="0" cy="0"/>
        </a:xfrm>
      </p:grpSpPr>
      <p:cxnSp>
        <p:nvCxnSpPr>
          <p:cNvPr id="1176" name="Google Shape;1176;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7" name="Google Shape;1177;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8" name="Google Shape;1178;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9" name="Google Shape;1179;p7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180" name="Google Shape;1180;p76"/>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181" name="Google Shape;1181;p76"/>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2" name="Google Shape;1182;p76"/>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183" name="Google Shape;1183;p76"/>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184" name="Google Shape;1184;p76"/>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185" name="Google Shape;1185;p76"/>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186" name="Google Shape;1186;p76"/>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187" name="Google Shape;1187;p76"/>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6"/>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189" name="Google Shape;1189;p76"/>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190" name="Google Shape;1190;p76"/>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6"/>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192" name="Google Shape;1192;p76"/>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6"/>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194" name="Google Shape;1194;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195" name="Shape 1195"/>
        <p:cNvGrpSpPr/>
        <p:nvPr/>
      </p:nvGrpSpPr>
      <p:grpSpPr>
        <a:xfrm>
          <a:off x="0" y="0"/>
          <a:ext cx="0" cy="0"/>
          <a:chOff x="0" y="0"/>
          <a:chExt cx="0" cy="0"/>
        </a:xfrm>
      </p:grpSpPr>
      <p:cxnSp>
        <p:nvCxnSpPr>
          <p:cNvPr id="1196" name="Google Shape;1196;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7" name="Google Shape;119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8" name="Google Shape;1198;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9" name="Google Shape;1199;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00" name="Google Shape;1200;p77"/>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01" name="Google Shape;1201;p77"/>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02" name="Google Shape;1202;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03" name="Shape 1203"/>
        <p:cNvGrpSpPr/>
        <p:nvPr/>
      </p:nvGrpSpPr>
      <p:grpSpPr>
        <a:xfrm>
          <a:off x="0" y="0"/>
          <a:ext cx="0" cy="0"/>
          <a:chOff x="0" y="0"/>
          <a:chExt cx="0" cy="0"/>
        </a:xfrm>
      </p:grpSpPr>
      <p:cxnSp>
        <p:nvCxnSpPr>
          <p:cNvPr id="1204" name="Google Shape;1204;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5" name="Google Shape;120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6" name="Google Shape;1206;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7" name="Google Shape;1207;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8" name="Google Shape;1208;p78"/>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09" name="Google Shape;1209;p7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10" name="Google Shape;1210;p78"/>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11" name="Google Shape;1211;p78"/>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12" name="Google Shape;1212;p78"/>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13" name="Google Shape;1213;p78"/>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14" name="Shape 1214"/>
        <p:cNvGrpSpPr/>
        <p:nvPr/>
      </p:nvGrpSpPr>
      <p:grpSpPr>
        <a:xfrm>
          <a:off x="0" y="0"/>
          <a:ext cx="0" cy="0"/>
          <a:chOff x="0" y="0"/>
          <a:chExt cx="0" cy="0"/>
        </a:xfrm>
      </p:grpSpPr>
      <p:pic>
        <p:nvPicPr>
          <p:cNvPr id="1215" name="Google Shape;1215;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6" name="Google Shape;1216;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0" name="Google Shape;1220;p7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21" name="Google Shape;1221;p7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2" name="Google Shape;1222;p7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23" name="Google Shape;1223;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24" name="Shape 1224"/>
        <p:cNvGrpSpPr/>
        <p:nvPr/>
      </p:nvGrpSpPr>
      <p:grpSpPr>
        <a:xfrm>
          <a:off x="0" y="0"/>
          <a:ext cx="0" cy="0"/>
          <a:chOff x="0" y="0"/>
          <a:chExt cx="0" cy="0"/>
        </a:xfrm>
      </p:grpSpPr>
      <p:pic>
        <p:nvPicPr>
          <p:cNvPr id="1225" name="Google Shape;1225;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6" name="Google Shape;1226;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9" name="Google Shape;1229;p80"/>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30" name="Google Shape;1230;p80"/>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31" name="Google Shape;1231;p80"/>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2" name="Google Shape;1232;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33" name="Google Shape;1233;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34" name="Shape 1234"/>
        <p:cNvGrpSpPr/>
        <p:nvPr/>
      </p:nvGrpSpPr>
      <p:grpSpPr>
        <a:xfrm>
          <a:off x="0" y="0"/>
          <a:ext cx="0" cy="0"/>
          <a:chOff x="0" y="0"/>
          <a:chExt cx="0" cy="0"/>
        </a:xfrm>
      </p:grpSpPr>
      <p:pic>
        <p:nvPicPr>
          <p:cNvPr id="1235" name="Google Shape;1235;p81"/>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36" name="Google Shape;1236;p81"/>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37" name="Google Shape;123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8" name="Google Shape;1238;p81"/>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39" name="Google Shape;1239;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40" name="Shape 1240"/>
        <p:cNvGrpSpPr/>
        <p:nvPr/>
      </p:nvGrpSpPr>
      <p:grpSpPr>
        <a:xfrm>
          <a:off x="0" y="0"/>
          <a:ext cx="0" cy="0"/>
          <a:chOff x="0" y="0"/>
          <a:chExt cx="0" cy="0"/>
        </a:xfrm>
      </p:grpSpPr>
      <p:sp>
        <p:nvSpPr>
          <p:cNvPr id="1241" name="Google Shape;1241;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2" name="Google Shape;1242;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43" name="Google Shape;1243;p8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44" name="Google Shape;1244;p8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45" name="Google Shape;1245;p82"/>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2"/>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47" name="Google Shape;1247;p82"/>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82"/>
          <p:cNvGrpSpPr/>
          <p:nvPr/>
        </p:nvGrpSpPr>
        <p:grpSpPr>
          <a:xfrm>
            <a:off x="3228956" y="1345103"/>
            <a:ext cx="533372" cy="533480"/>
            <a:chOff x="457200" y="1378813"/>
            <a:chExt cx="695400" cy="695450"/>
          </a:xfrm>
        </p:grpSpPr>
        <p:sp>
          <p:nvSpPr>
            <p:cNvPr id="1249" name="Google Shape;1249;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50" name="Google Shape;1250;p82"/>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82"/>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82"/>
          <p:cNvGrpSpPr/>
          <p:nvPr/>
        </p:nvGrpSpPr>
        <p:grpSpPr>
          <a:xfrm>
            <a:off x="6134081" y="1345853"/>
            <a:ext cx="533372" cy="533480"/>
            <a:chOff x="457200" y="1378813"/>
            <a:chExt cx="695400" cy="695450"/>
          </a:xfrm>
        </p:grpSpPr>
        <p:sp>
          <p:nvSpPr>
            <p:cNvPr id="1253" name="Google Shape;1253;p82"/>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54" name="Google Shape;1254;p8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82"/>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82"/>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82"/>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82"/>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0" name="Google Shape;1260;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1" name="Google Shape;1261;p8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62" name="Google Shape;1262;p8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63" name="Shape 1263"/>
        <p:cNvGrpSpPr/>
        <p:nvPr/>
      </p:nvGrpSpPr>
      <p:grpSpPr>
        <a:xfrm>
          <a:off x="0" y="0"/>
          <a:ext cx="0" cy="0"/>
          <a:chOff x="0" y="0"/>
          <a:chExt cx="0" cy="0"/>
        </a:xfrm>
      </p:grpSpPr>
      <p:sp>
        <p:nvSpPr>
          <p:cNvPr id="1264" name="Google Shape;1264;p8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6" name="Google Shape;1266;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7" name="Google Shape;1267;p8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68" name="Google Shape;1268;p83"/>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69" name="Google Shape;1269;p83"/>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70" name="Google Shape;1270;p83"/>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71" name="Google Shape;1271;p83"/>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272" name="Google Shape;1272;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3" name="Google Shape;127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274" name="Shape 1274"/>
        <p:cNvGrpSpPr/>
        <p:nvPr/>
      </p:nvGrpSpPr>
      <p:grpSpPr>
        <a:xfrm>
          <a:off x="0" y="0"/>
          <a:ext cx="0" cy="0"/>
          <a:chOff x="0" y="0"/>
          <a:chExt cx="0" cy="0"/>
        </a:xfrm>
      </p:grpSpPr>
      <p:sp>
        <p:nvSpPr>
          <p:cNvPr id="1275" name="Google Shape;1275;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77" name="Google Shape;1277;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8" name="Google Shape;1278;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279" name="Google Shape;1279;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80" name="Google Shape;1280;p84"/>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81" name="Google Shape;1281;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282" name="Google Shape;1282;p84"/>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283" name="Google Shape;1283;p84"/>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284" name="Google Shape;1284;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285" name="Shape 1285"/>
        <p:cNvGrpSpPr/>
        <p:nvPr/>
      </p:nvGrpSpPr>
      <p:grpSpPr>
        <a:xfrm>
          <a:off x="0" y="0"/>
          <a:ext cx="0" cy="0"/>
          <a:chOff x="0" y="0"/>
          <a:chExt cx="0" cy="0"/>
        </a:xfrm>
      </p:grpSpPr>
      <p:sp>
        <p:nvSpPr>
          <p:cNvPr id="1286" name="Google Shape;1286;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88" name="Google Shape;1288;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9" name="Google Shape;1289;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290" name="Google Shape;1290;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1" name="Google Shape;1291;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92" name="Google Shape;1292;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94" name="Google Shape;1294;p85"/>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295" name="Google Shape;1295;p85"/>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296" name="Shape 1296"/>
        <p:cNvGrpSpPr/>
        <p:nvPr/>
      </p:nvGrpSpPr>
      <p:grpSpPr>
        <a:xfrm>
          <a:off x="0" y="0"/>
          <a:ext cx="0" cy="0"/>
          <a:chOff x="0" y="0"/>
          <a:chExt cx="0" cy="0"/>
        </a:xfrm>
      </p:grpSpPr>
      <p:sp>
        <p:nvSpPr>
          <p:cNvPr id="1297" name="Google Shape;1297;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9" name="Google Shape;1299;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01" name="Google Shape;1301;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2" name="Google Shape;1302;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3" name="Google Shape;1303;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4" name="Google Shape;1304;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05" name="Google Shape;1305;p86"/>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06" name="Google Shape;1306;p86"/>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07" name="Shape 1307"/>
        <p:cNvGrpSpPr/>
        <p:nvPr/>
      </p:nvGrpSpPr>
      <p:grpSpPr>
        <a:xfrm>
          <a:off x="0" y="0"/>
          <a:ext cx="0" cy="0"/>
          <a:chOff x="0" y="0"/>
          <a:chExt cx="0" cy="0"/>
        </a:xfrm>
      </p:grpSpPr>
      <p:pic>
        <p:nvPicPr>
          <p:cNvPr id="1308" name="Google Shape;1308;p87"/>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09" name="Google Shape;1309;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1" name="Google Shape;1311;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12" name="Google Shape;1312;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3" name="Google Shape;131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4" name="Google Shape;1314;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15" name="Shape 1315"/>
        <p:cNvGrpSpPr/>
        <p:nvPr/>
      </p:nvGrpSpPr>
      <p:grpSpPr>
        <a:xfrm>
          <a:off x="0" y="0"/>
          <a:ext cx="0" cy="0"/>
          <a:chOff x="0" y="0"/>
          <a:chExt cx="0" cy="0"/>
        </a:xfrm>
      </p:grpSpPr>
      <p:pic>
        <p:nvPicPr>
          <p:cNvPr id="1316" name="Google Shape;1316;p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7" name="Google Shape;1317;p88"/>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9" name="Google Shape;1319;p8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0" name="Google Shape;1320;p8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21" name="Google Shape;1321;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3" name="Google Shape;1323;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88"/>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25" name="Google Shape;1325;p88"/>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26" name="Google Shape;1326;p88"/>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27" name="Shape 1327"/>
        <p:cNvGrpSpPr/>
        <p:nvPr/>
      </p:nvGrpSpPr>
      <p:grpSpPr>
        <a:xfrm>
          <a:off x="0" y="0"/>
          <a:ext cx="0" cy="0"/>
          <a:chOff x="0" y="0"/>
          <a:chExt cx="0" cy="0"/>
        </a:xfrm>
      </p:grpSpPr>
      <p:sp>
        <p:nvSpPr>
          <p:cNvPr id="1328" name="Google Shape;132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9" name="Google Shape;132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30" name="Google Shape;1330;p89"/>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31" name="Google Shape;133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32" name="Shape 1332"/>
        <p:cNvGrpSpPr/>
        <p:nvPr/>
      </p:nvGrpSpPr>
      <p:grpSpPr>
        <a:xfrm>
          <a:off x="0" y="0"/>
          <a:ext cx="0" cy="0"/>
          <a:chOff x="0" y="0"/>
          <a:chExt cx="0" cy="0"/>
        </a:xfrm>
      </p:grpSpPr>
      <p:pic>
        <p:nvPicPr>
          <p:cNvPr id="1333" name="Google Shape;1333;p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4" name="Google Shape;133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5" name="Google Shape;1335;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6" name="Google Shape;133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37" name="Google Shape;1337;p90"/>
          <p:cNvGrpSpPr/>
          <p:nvPr/>
        </p:nvGrpSpPr>
        <p:grpSpPr>
          <a:xfrm>
            <a:off x="4167150" y="1202575"/>
            <a:ext cx="809700" cy="809700"/>
            <a:chOff x="1457325" y="1219200"/>
            <a:chExt cx="809700" cy="809700"/>
          </a:xfrm>
        </p:grpSpPr>
        <p:sp>
          <p:nvSpPr>
            <p:cNvPr id="1338" name="Google Shape;1338;p9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9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41" name="Google Shape;1341;p9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42" name="Shape 1342"/>
        <p:cNvGrpSpPr/>
        <p:nvPr/>
      </p:nvGrpSpPr>
      <p:grpSpPr>
        <a:xfrm>
          <a:off x="0" y="0"/>
          <a:ext cx="0" cy="0"/>
          <a:chOff x="0" y="0"/>
          <a:chExt cx="0" cy="0"/>
        </a:xfrm>
      </p:grpSpPr>
      <p:pic>
        <p:nvPicPr>
          <p:cNvPr id="1343" name="Google Shape;1343;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4" name="Google Shape;1344;p9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9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46" name="Google Shape;1346;p9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47" name="Google Shape;1347;p9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48" name="Google Shape;1348;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49" name="Google Shape;1349;p91"/>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50" name="Google Shape;1350;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1" name="Shape 1351"/>
        <p:cNvGrpSpPr/>
        <p:nvPr/>
      </p:nvGrpSpPr>
      <p:grpSpPr>
        <a:xfrm>
          <a:off x="0" y="0"/>
          <a:ext cx="0" cy="0"/>
          <a:chOff x="0" y="0"/>
          <a:chExt cx="0" cy="0"/>
        </a:xfrm>
      </p:grpSpPr>
      <p:sp>
        <p:nvSpPr>
          <p:cNvPr id="1352" name="Google Shape;1352;p9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353" name="Google Shape;1353;p9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4" name="Google Shape;1354;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1355" name="Shape 1355"/>
        <p:cNvGrpSpPr/>
        <p:nvPr/>
      </p:nvGrpSpPr>
      <p:grpSpPr>
        <a:xfrm>
          <a:off x="0" y="0"/>
          <a:ext cx="0" cy="0"/>
          <a:chOff x="0" y="0"/>
          <a:chExt cx="0" cy="0"/>
        </a:xfrm>
      </p:grpSpPr>
      <p:sp>
        <p:nvSpPr>
          <p:cNvPr id="1356" name="Google Shape;1356;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7" name="Google Shape;1357;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8" name="Google Shape;1358;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59" name="Google Shape;1359;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60" name="Google Shape;1360;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1" name="Google Shape;1361;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2" name="Google Shape;1362;p9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4">
    <p:spTree>
      <p:nvGrpSpPr>
        <p:cNvPr id="1363" name="Shape 1363"/>
        <p:cNvGrpSpPr/>
        <p:nvPr/>
      </p:nvGrpSpPr>
      <p:grpSpPr>
        <a:xfrm>
          <a:off x="0" y="0"/>
          <a:ext cx="0" cy="0"/>
          <a:chOff x="0" y="0"/>
          <a:chExt cx="0" cy="0"/>
        </a:xfrm>
      </p:grpSpPr>
      <p:sp>
        <p:nvSpPr>
          <p:cNvPr id="1364" name="Google Shape;1364;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6" name="Google Shape;1366;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67" name="Google Shape;1367;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68" name="Google Shape;1368;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9" name="Google Shape;1369;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9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2">
  <p:cSld name="CUSTOM_2_7_2_5">
    <p:spTree>
      <p:nvGrpSpPr>
        <p:cNvPr id="1371" name="Shape 1371"/>
        <p:cNvGrpSpPr/>
        <p:nvPr/>
      </p:nvGrpSpPr>
      <p:grpSpPr>
        <a:xfrm>
          <a:off x="0" y="0"/>
          <a:ext cx="0" cy="0"/>
          <a:chOff x="0" y="0"/>
          <a:chExt cx="0" cy="0"/>
        </a:xfrm>
      </p:grpSpPr>
      <p:sp>
        <p:nvSpPr>
          <p:cNvPr id="1372" name="Google Shape;1372;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3" name="Google Shape;1373;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74" name="Google Shape;1374;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75" name="Google Shape;1375;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76" name="Google Shape;1376;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77" name="Google Shape;1377;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8" name="Google Shape;1378;p9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ullets 1–3 (Blue) ">
  <p:cSld name="CUSTOM_2_7_1_6_1_2_2_3">
    <p:spTree>
      <p:nvGrpSpPr>
        <p:cNvPr id="1379" name="Shape 1379"/>
        <p:cNvGrpSpPr/>
        <p:nvPr/>
      </p:nvGrpSpPr>
      <p:grpSpPr>
        <a:xfrm>
          <a:off x="0" y="0"/>
          <a:ext cx="0" cy="0"/>
          <a:chOff x="0" y="0"/>
          <a:chExt cx="0" cy="0"/>
        </a:xfrm>
      </p:grpSpPr>
      <p:sp>
        <p:nvSpPr>
          <p:cNvPr id="1380" name="Google Shape;1380;p9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2" name="Google Shape;1382;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3" name="Google Shape;1383;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4" name="Google Shape;1384;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5" name="Google Shape;1385;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6" name="Google Shape;1386;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9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8" name="Google Shape;1388;p9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9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9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9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2" name="Google Shape;1392;p96"/>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393" name="Google Shape;1393;p96"/>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1394" name="Google Shape;1394;p96"/>
          <p:cNvPicPr preferRelativeResize="0"/>
          <p:nvPr/>
        </p:nvPicPr>
        <p:blipFill rotWithShape="1">
          <a:blip r:embed="rId2">
            <a:alphaModFix/>
          </a:blip>
          <a:srcRect b="1765" l="0" r="0" t="1774"/>
          <a:stretch/>
        </p:blipFill>
        <p:spPr>
          <a:xfrm>
            <a:off x="429768" y="3082260"/>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3">
  <p:cSld name="CUSTOM_2_7_2_6">
    <p:spTree>
      <p:nvGrpSpPr>
        <p:cNvPr id="1395" name="Shape 1395"/>
        <p:cNvGrpSpPr/>
        <p:nvPr/>
      </p:nvGrpSpPr>
      <p:grpSpPr>
        <a:xfrm>
          <a:off x="0" y="0"/>
          <a:ext cx="0" cy="0"/>
          <a:chOff x="0" y="0"/>
          <a:chExt cx="0" cy="0"/>
        </a:xfrm>
      </p:grpSpPr>
      <p:sp>
        <p:nvSpPr>
          <p:cNvPr id="1396" name="Google Shape;1396;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8" name="Google Shape;1398;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9" name="Google Shape;1399;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00" name="Google Shape;1400;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01" name="Google Shape;1401;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9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4">
  <p:cSld name="CUSTOM_2_7_2_7">
    <p:spTree>
      <p:nvGrpSpPr>
        <p:cNvPr id="1403" name="Shape 1403"/>
        <p:cNvGrpSpPr/>
        <p:nvPr/>
      </p:nvGrpSpPr>
      <p:grpSpPr>
        <a:xfrm>
          <a:off x="0" y="0"/>
          <a:ext cx="0" cy="0"/>
          <a:chOff x="0" y="0"/>
          <a:chExt cx="0" cy="0"/>
        </a:xfrm>
      </p:grpSpPr>
      <p:sp>
        <p:nvSpPr>
          <p:cNvPr id="1404" name="Google Shape;140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5" name="Google Shape;140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06" name="Google Shape;140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07" name="Google Shape;140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08" name="Google Shape;140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09" name="Google Shape;140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0" name="Google Shape;1410;p9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5">
  <p:cSld name="CUSTOM_2_7_2_8">
    <p:spTree>
      <p:nvGrpSpPr>
        <p:cNvPr id="1411" name="Shape 1411"/>
        <p:cNvGrpSpPr/>
        <p:nvPr/>
      </p:nvGrpSpPr>
      <p:grpSpPr>
        <a:xfrm>
          <a:off x="0" y="0"/>
          <a:ext cx="0" cy="0"/>
          <a:chOff x="0" y="0"/>
          <a:chExt cx="0" cy="0"/>
        </a:xfrm>
      </p:grpSpPr>
      <p:sp>
        <p:nvSpPr>
          <p:cNvPr id="1412" name="Google Shape;1412;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3" name="Google Shape;1413;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14" name="Google Shape;1414;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15" name="Google Shape;1415;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16" name="Google Shape;1416;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17" name="Google Shape;1417;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8" name="Google Shape;1418;p9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6">
  <p:cSld name="CUSTOM_2_7_2_9">
    <p:spTree>
      <p:nvGrpSpPr>
        <p:cNvPr id="1419" name="Shape 1419"/>
        <p:cNvGrpSpPr/>
        <p:nvPr/>
      </p:nvGrpSpPr>
      <p:grpSpPr>
        <a:xfrm>
          <a:off x="0" y="0"/>
          <a:ext cx="0" cy="0"/>
          <a:chOff x="0" y="0"/>
          <a:chExt cx="0" cy="0"/>
        </a:xfrm>
      </p:grpSpPr>
      <p:sp>
        <p:nvSpPr>
          <p:cNvPr id="1420" name="Google Shape;1420;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2" name="Google Shape;1422;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23" name="Google Shape;1423;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24" name="Google Shape;1424;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5" name="Google Shape;1425;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10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11" Type="http://schemas.openxmlformats.org/officeDocument/2006/relationships/theme" Target="../theme/theme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50.xml"/><Relationship Id="rId42" Type="http://schemas.openxmlformats.org/officeDocument/2006/relationships/slideLayout" Target="../slideLayouts/slideLayout152.xml"/><Relationship Id="rId41" Type="http://schemas.openxmlformats.org/officeDocument/2006/relationships/slideLayout" Target="../slideLayouts/slideLayout151.xml"/><Relationship Id="rId44" Type="http://schemas.openxmlformats.org/officeDocument/2006/relationships/slideLayout" Target="../slideLayouts/slideLayout154.xml"/><Relationship Id="rId43" Type="http://schemas.openxmlformats.org/officeDocument/2006/relationships/slideLayout" Target="../slideLayouts/slideLayout153.xml"/><Relationship Id="rId46" Type="http://schemas.openxmlformats.org/officeDocument/2006/relationships/slideLayout" Target="../slideLayouts/slideLayout156.xml"/><Relationship Id="rId45" Type="http://schemas.openxmlformats.org/officeDocument/2006/relationships/slideLayout" Target="../slideLayouts/slideLayout155.xml"/><Relationship Id="rId48" Type="http://schemas.openxmlformats.org/officeDocument/2006/relationships/slideLayout" Target="../slideLayouts/slideLayout158.xml"/><Relationship Id="rId47" Type="http://schemas.openxmlformats.org/officeDocument/2006/relationships/slideLayout" Target="../slideLayouts/slideLayout157.xml"/><Relationship Id="rId49" Type="http://schemas.openxmlformats.org/officeDocument/2006/relationships/slideLayout" Target="../slideLayouts/slideLayout159.xml"/><Relationship Id="rId31" Type="http://schemas.openxmlformats.org/officeDocument/2006/relationships/slideLayout" Target="../slideLayouts/slideLayout141.xml"/><Relationship Id="rId30" Type="http://schemas.openxmlformats.org/officeDocument/2006/relationships/slideLayout" Target="../slideLayouts/slideLayout140.xml"/><Relationship Id="rId33" Type="http://schemas.openxmlformats.org/officeDocument/2006/relationships/slideLayout" Target="../slideLayouts/slideLayout143.xml"/><Relationship Id="rId32" Type="http://schemas.openxmlformats.org/officeDocument/2006/relationships/slideLayout" Target="../slideLayouts/slideLayout142.xml"/><Relationship Id="rId35" Type="http://schemas.openxmlformats.org/officeDocument/2006/relationships/slideLayout" Target="../slideLayouts/slideLayout145.xml"/><Relationship Id="rId34" Type="http://schemas.openxmlformats.org/officeDocument/2006/relationships/slideLayout" Target="../slideLayouts/slideLayout144.xml"/><Relationship Id="rId37" Type="http://schemas.openxmlformats.org/officeDocument/2006/relationships/slideLayout" Target="../slideLayouts/slideLayout147.xml"/><Relationship Id="rId36" Type="http://schemas.openxmlformats.org/officeDocument/2006/relationships/slideLayout" Target="../slideLayouts/slideLayout146.xml"/><Relationship Id="rId39" Type="http://schemas.openxmlformats.org/officeDocument/2006/relationships/slideLayout" Target="../slideLayouts/slideLayout149.xml"/><Relationship Id="rId38" Type="http://schemas.openxmlformats.org/officeDocument/2006/relationships/slideLayout" Target="../slideLayouts/slideLayout148.xml"/><Relationship Id="rId20" Type="http://schemas.openxmlformats.org/officeDocument/2006/relationships/slideLayout" Target="../slideLayouts/slideLayout130.xml"/><Relationship Id="rId22" Type="http://schemas.openxmlformats.org/officeDocument/2006/relationships/slideLayout" Target="../slideLayouts/slideLayout132.xml"/><Relationship Id="rId21" Type="http://schemas.openxmlformats.org/officeDocument/2006/relationships/slideLayout" Target="../slideLayouts/slideLayout131.xml"/><Relationship Id="rId24" Type="http://schemas.openxmlformats.org/officeDocument/2006/relationships/slideLayout" Target="../slideLayouts/slideLayout134.xml"/><Relationship Id="rId23" Type="http://schemas.openxmlformats.org/officeDocument/2006/relationships/slideLayout" Target="../slideLayouts/slideLayout133.xml"/><Relationship Id="rId26" Type="http://schemas.openxmlformats.org/officeDocument/2006/relationships/slideLayout" Target="../slideLayouts/slideLayout136.xml"/><Relationship Id="rId25" Type="http://schemas.openxmlformats.org/officeDocument/2006/relationships/slideLayout" Target="../slideLayouts/slideLayout135.xml"/><Relationship Id="rId28" Type="http://schemas.openxmlformats.org/officeDocument/2006/relationships/slideLayout" Target="../slideLayouts/slideLayout138.xml"/><Relationship Id="rId27" Type="http://schemas.openxmlformats.org/officeDocument/2006/relationships/slideLayout" Target="../slideLayouts/slideLayout137.xml"/><Relationship Id="rId29" Type="http://schemas.openxmlformats.org/officeDocument/2006/relationships/slideLayout" Target="../slideLayouts/slideLayout139.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3" Type="http://schemas.openxmlformats.org/officeDocument/2006/relationships/slideLayout" Target="../slideLayouts/slideLayout123.xml"/><Relationship Id="rId12" Type="http://schemas.openxmlformats.org/officeDocument/2006/relationships/slideLayout" Target="../slideLayouts/slideLayout122.xml"/><Relationship Id="rId15" Type="http://schemas.openxmlformats.org/officeDocument/2006/relationships/slideLayout" Target="../slideLayouts/slideLayout125.xml"/><Relationship Id="rId14" Type="http://schemas.openxmlformats.org/officeDocument/2006/relationships/slideLayout" Target="../slideLayouts/slideLayout124.xml"/><Relationship Id="rId17" Type="http://schemas.openxmlformats.org/officeDocument/2006/relationships/slideLayout" Target="../slideLayouts/slideLayout127.xml"/><Relationship Id="rId16" Type="http://schemas.openxmlformats.org/officeDocument/2006/relationships/slideLayout" Target="../slideLayouts/slideLayout126.xml"/><Relationship Id="rId19" Type="http://schemas.openxmlformats.org/officeDocument/2006/relationships/slideLayout" Target="../slideLayouts/slideLayout129.xml"/><Relationship Id="rId18" Type="http://schemas.openxmlformats.org/officeDocument/2006/relationships/slideLayout" Target="../slideLayouts/slideLayout128.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51" Type="http://schemas.openxmlformats.org/officeDocument/2006/relationships/slideLayout" Target="../slideLayouts/slideLayout161.xml"/><Relationship Id="rId50" Type="http://schemas.openxmlformats.org/officeDocument/2006/relationships/slideLayout" Target="../slideLayouts/slideLayout160.xml"/><Relationship Id="rId53" Type="http://schemas.openxmlformats.org/officeDocument/2006/relationships/slideLayout" Target="../slideLayouts/slideLayout163.xml"/><Relationship Id="rId52" Type="http://schemas.openxmlformats.org/officeDocument/2006/relationships/slideLayout" Target="../slideLayouts/slideLayout162.xml"/><Relationship Id="rId55" Type="http://schemas.openxmlformats.org/officeDocument/2006/relationships/slideLayout" Target="../slideLayouts/slideLayout165.xml"/><Relationship Id="rId54" Type="http://schemas.openxmlformats.org/officeDocument/2006/relationships/slideLayout" Target="../slideLayouts/slideLayout164.xml"/><Relationship Id="rId57" Type="http://schemas.openxmlformats.org/officeDocument/2006/relationships/slideLayout" Target="../slideLayouts/slideLayout167.xml"/><Relationship Id="rId56" Type="http://schemas.openxmlformats.org/officeDocument/2006/relationships/slideLayout" Target="../slideLayouts/slideLayout166.xml"/><Relationship Id="rId5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15" name="Shape 1515"/>
        <p:cNvGrpSpPr/>
        <p:nvPr/>
      </p:nvGrpSpPr>
      <p:grpSpPr>
        <a:xfrm>
          <a:off x="0" y="0"/>
          <a:ext cx="0" cy="0"/>
          <a:chOff x="0" y="0"/>
          <a:chExt cx="0" cy="0"/>
        </a:xfrm>
      </p:grpSpPr>
      <p:sp>
        <p:nvSpPr>
          <p:cNvPr id="1516" name="Google Shape;1516;p1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 id="2147483808" r:id="rId51"/>
    <p:sldLayoutId id="2147483809" r:id="rId52"/>
    <p:sldLayoutId id="2147483810" r:id="rId53"/>
    <p:sldLayoutId id="2147483811" r:id="rId54"/>
    <p:sldLayoutId id="2147483812" r:id="rId55"/>
    <p:sldLayoutId id="2147483813" r:id="rId56"/>
    <p:sldLayoutId id="2147483814" r:id="rId57"/>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87.png"/><Relationship Id="rId5" Type="http://schemas.openxmlformats.org/officeDocument/2006/relationships/image" Target="../media/image18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6.jpg"/><Relationship Id="rId4" Type="http://schemas.openxmlformats.org/officeDocument/2006/relationships/image" Target="../media/image1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0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xml"/><Relationship Id="rId3" Type="http://schemas.openxmlformats.org/officeDocument/2006/relationships/image" Target="../media/image19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9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3.xml"/><Relationship Id="rId3" Type="http://schemas.openxmlformats.org/officeDocument/2006/relationships/image" Target="../media/image19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34.xml"/><Relationship Id="rId3" Type="http://schemas.openxmlformats.org/officeDocument/2006/relationships/image" Target="../media/image19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4.xml"/><Relationship Id="rId3" Type="http://schemas.openxmlformats.org/officeDocument/2006/relationships/image" Target="../media/image20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82.png"/><Relationship Id="rId4" Type="http://schemas.openxmlformats.org/officeDocument/2006/relationships/image" Target="../media/image181.png"/><Relationship Id="rId5" Type="http://schemas.openxmlformats.org/officeDocument/2006/relationships/image" Target="../media/image180.png"/><Relationship Id="rId6" Type="http://schemas.openxmlformats.org/officeDocument/2006/relationships/image" Target="../media/image18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2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60.xml"/><Relationship Id="rId3" Type="http://schemas.openxmlformats.org/officeDocument/2006/relationships/image" Target="../media/image2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62.xml"/><Relationship Id="rId3" Type="http://schemas.openxmlformats.org/officeDocument/2006/relationships/image" Target="../media/image2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82.png"/><Relationship Id="rId4" Type="http://schemas.openxmlformats.org/officeDocument/2006/relationships/image" Target="../media/image181.png"/><Relationship Id="rId5" Type="http://schemas.openxmlformats.org/officeDocument/2006/relationships/image" Target="../media/image180.png"/><Relationship Id="rId6" Type="http://schemas.openxmlformats.org/officeDocument/2006/relationships/image" Target="../media/image185.png"/><Relationship Id="rId7" Type="http://schemas.openxmlformats.org/officeDocument/2006/relationships/image" Target="../media/image184.png"/><Relationship Id="rId8" Type="http://schemas.openxmlformats.org/officeDocument/2006/relationships/image" Target="../media/image18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71.xml"/><Relationship Id="rId3" Type="http://schemas.openxmlformats.org/officeDocument/2006/relationships/image" Target="../media/image20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203.png"/><Relationship Id="rId4" Type="http://schemas.openxmlformats.org/officeDocument/2006/relationships/hyperlink" Target="https://scikit-learn.org/stable/modules/model_evaluation.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170"/>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Supervised Learning</a:t>
            </a:r>
            <a:endParaRPr/>
          </a:p>
        </p:txBody>
      </p:sp>
      <p:sp>
        <p:nvSpPr>
          <p:cNvPr id="2582" name="Google Shape;2582;p170"/>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20.1</a:t>
            </a:r>
            <a:endParaRPr/>
          </a:p>
        </p:txBody>
      </p:sp>
      <p:sp>
        <p:nvSpPr>
          <p:cNvPr id="2583" name="Google Shape;2583;p1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sp>
        <p:nvSpPr>
          <p:cNvPr id="2773" name="Google Shape;2773;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74" name="Google Shape;2774;p1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75" name="Google Shape;2775;p17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Regression</a:t>
            </a:r>
            <a:endParaRPr/>
          </a:p>
        </p:txBody>
      </p:sp>
      <p:sp>
        <p:nvSpPr>
          <p:cNvPr id="2776" name="Google Shape;2776;p1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Regression is a method for predicting </a:t>
            </a:r>
            <a:r>
              <a:rPr b="1" lang="en"/>
              <a:t>continuous</a:t>
            </a:r>
            <a:r>
              <a:rPr lang="en"/>
              <a:t> valued variables.</a:t>
            </a:r>
            <a:endParaRPr/>
          </a:p>
        </p:txBody>
      </p:sp>
      <p:pic>
        <p:nvPicPr>
          <p:cNvPr id="2777" name="Google Shape;2777;p179"/>
          <p:cNvPicPr preferRelativeResize="0"/>
          <p:nvPr/>
        </p:nvPicPr>
        <p:blipFill>
          <a:blip r:embed="rId3">
            <a:alphaModFix/>
          </a:blip>
          <a:stretch>
            <a:fillRect/>
          </a:stretch>
        </p:blipFill>
        <p:spPr>
          <a:xfrm>
            <a:off x="4248563" y="1147425"/>
            <a:ext cx="827470" cy="3662574"/>
          </a:xfrm>
          <a:prstGeom prst="rect">
            <a:avLst/>
          </a:prstGeom>
          <a:noFill/>
          <a:ln>
            <a:noFill/>
          </a:ln>
        </p:spPr>
      </p:pic>
      <p:sp>
        <p:nvSpPr>
          <p:cNvPr id="2778" name="Google Shape;2778;p179"/>
          <p:cNvSpPr/>
          <p:nvPr/>
        </p:nvSpPr>
        <p:spPr>
          <a:xfrm>
            <a:off x="457160" y="1345100"/>
            <a:ext cx="3848100" cy="4767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2779" name="Google Shape;2779;p179"/>
          <p:cNvSpPr/>
          <p:nvPr/>
        </p:nvSpPr>
        <p:spPr>
          <a:xfrm rot="10800000">
            <a:off x="593369" y="1733888"/>
            <a:ext cx="261029" cy="144694"/>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780" name="Google Shape;2780;p179"/>
          <p:cNvSpPr txBox="1"/>
          <p:nvPr/>
        </p:nvSpPr>
        <p:spPr>
          <a:xfrm>
            <a:off x="-12300" y="2059650"/>
            <a:ext cx="4621200" cy="718500"/>
          </a:xfrm>
          <a:prstGeom prst="rect">
            <a:avLst/>
          </a:prstGeom>
          <a:noFill/>
          <a:ln>
            <a:noFill/>
          </a:ln>
        </p:spPr>
        <p:txBody>
          <a:bodyPr anchorCtr="0" anchor="t" bIns="0" lIns="457200" spcFirstLastPara="1" rIns="457200" wrap="square" tIns="0">
            <a:noAutofit/>
          </a:bodyPr>
          <a:lstStyle/>
          <a:p>
            <a:pPr indent="0" lvl="0" marL="0" rtl="0" algn="l">
              <a:lnSpc>
                <a:spcPct val="100000"/>
              </a:lnSpc>
              <a:spcBef>
                <a:spcPts val="0"/>
              </a:spcBef>
              <a:spcAft>
                <a:spcPts val="0"/>
              </a:spcAft>
              <a:buNone/>
            </a:pPr>
            <a:r>
              <a:rPr lang="en" sz="2100">
                <a:latin typeface="Roboto Light"/>
                <a:ea typeface="Roboto Light"/>
                <a:cs typeface="Roboto Light"/>
                <a:sym typeface="Roboto Light"/>
              </a:rPr>
              <a:t>Those that can always be divided into smaller pieces. </a:t>
            </a:r>
            <a:endParaRPr sz="2100">
              <a:latin typeface="Roboto Light"/>
              <a:ea typeface="Roboto Light"/>
              <a:cs typeface="Roboto Light"/>
              <a:sym typeface="Roboto Light"/>
            </a:endParaRPr>
          </a:p>
        </p:txBody>
      </p:sp>
      <p:sp>
        <p:nvSpPr>
          <p:cNvPr id="2781" name="Google Shape;2781;p179"/>
          <p:cNvSpPr txBox="1"/>
          <p:nvPr/>
        </p:nvSpPr>
        <p:spPr>
          <a:xfrm>
            <a:off x="4466800" y="2060285"/>
            <a:ext cx="4689600" cy="718500"/>
          </a:xfrm>
          <a:prstGeom prst="rect">
            <a:avLst/>
          </a:prstGeom>
          <a:noFill/>
          <a:ln>
            <a:noFill/>
          </a:ln>
        </p:spPr>
        <p:txBody>
          <a:bodyPr anchorCtr="0" anchor="t" bIns="0" lIns="457200" spcFirstLastPara="1" rIns="457200" wrap="square" tIns="0">
            <a:noAutofit/>
          </a:bodyPr>
          <a:lstStyle/>
          <a:p>
            <a:pPr indent="0" lvl="0" marL="0" rtl="0" algn="l">
              <a:lnSpc>
                <a:spcPct val="100000"/>
              </a:lnSpc>
              <a:spcBef>
                <a:spcPts val="0"/>
              </a:spcBef>
              <a:spcAft>
                <a:spcPts val="0"/>
              </a:spcAft>
              <a:buNone/>
            </a:pPr>
            <a:r>
              <a:rPr lang="en" sz="2100">
                <a:latin typeface="Roboto Light"/>
                <a:ea typeface="Roboto Light"/>
                <a:cs typeface="Roboto Light"/>
                <a:sym typeface="Roboto Light"/>
              </a:rPr>
              <a:t>No matter how small, these will have a middle that we can find.</a:t>
            </a:r>
            <a:endParaRPr sz="2100">
              <a:latin typeface="Roboto Light"/>
              <a:ea typeface="Roboto Light"/>
              <a:cs typeface="Roboto Light"/>
              <a:sym typeface="Roboto Light"/>
            </a:endParaRPr>
          </a:p>
        </p:txBody>
      </p:sp>
      <p:sp>
        <p:nvSpPr>
          <p:cNvPr id="2782" name="Google Shape;2782;p179"/>
          <p:cNvSpPr txBox="1"/>
          <p:nvPr/>
        </p:nvSpPr>
        <p:spPr>
          <a:xfrm>
            <a:off x="457150" y="1356938"/>
            <a:ext cx="3848100" cy="476700"/>
          </a:xfrm>
          <a:prstGeom prst="rect">
            <a:avLst/>
          </a:prstGeom>
          <a:noFill/>
          <a:ln>
            <a:noFill/>
          </a:ln>
        </p:spPr>
        <p:txBody>
          <a:bodyPr anchorCtr="0" anchor="t" bIns="0" lIns="182875" spcFirstLastPara="1" rIns="0" wrap="square" tIns="91425">
            <a:noAutofit/>
          </a:bodyPr>
          <a:lstStyle/>
          <a:p>
            <a:pPr indent="0" lvl="0" marL="0" rtl="0" algn="l">
              <a:spcBef>
                <a:spcPts val="0"/>
              </a:spcBef>
              <a:spcAft>
                <a:spcPts val="0"/>
              </a:spcAft>
              <a:buNone/>
            </a:pPr>
            <a:r>
              <a:rPr lang="en" sz="2000">
                <a:solidFill>
                  <a:schemeClr val="dk1"/>
                </a:solidFill>
                <a:latin typeface="Roboto Medium"/>
                <a:ea typeface="Roboto Medium"/>
                <a:cs typeface="Roboto Medium"/>
                <a:sym typeface="Roboto Medium"/>
              </a:rPr>
              <a:t>Continuous values</a:t>
            </a:r>
            <a:endParaRPr sz="2000">
              <a:solidFill>
                <a:schemeClr val="dk1"/>
              </a:solidFill>
              <a:latin typeface="Roboto Medium"/>
              <a:ea typeface="Roboto Medium"/>
              <a:cs typeface="Roboto Medium"/>
              <a:sym typeface="Roboto Medium"/>
            </a:endParaRPr>
          </a:p>
        </p:txBody>
      </p:sp>
      <p:sp>
        <p:nvSpPr>
          <p:cNvPr id="2783" name="Google Shape;2783;p179"/>
          <p:cNvSpPr/>
          <p:nvPr/>
        </p:nvSpPr>
        <p:spPr>
          <a:xfrm>
            <a:off x="4876760" y="1328563"/>
            <a:ext cx="3848100" cy="476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2784" name="Google Shape;2784;p179"/>
          <p:cNvSpPr/>
          <p:nvPr/>
        </p:nvSpPr>
        <p:spPr>
          <a:xfrm rot="10800000">
            <a:off x="5012969" y="1717351"/>
            <a:ext cx="261029" cy="144694"/>
          </a:xfrm>
          <a:prstGeom prst="flowChartExtra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79"/>
          <p:cNvSpPr txBox="1"/>
          <p:nvPr/>
        </p:nvSpPr>
        <p:spPr>
          <a:xfrm>
            <a:off x="4876750" y="1340400"/>
            <a:ext cx="3848100" cy="476700"/>
          </a:xfrm>
          <a:prstGeom prst="rect">
            <a:avLst/>
          </a:prstGeom>
          <a:noFill/>
          <a:ln>
            <a:noFill/>
          </a:ln>
        </p:spPr>
        <p:txBody>
          <a:bodyPr anchorCtr="0" anchor="t" bIns="0" lIns="182875" spcFirstLastPara="1" rIns="0" wrap="square" tIns="91425">
            <a:noAutofit/>
          </a:bodyPr>
          <a:lstStyle/>
          <a:p>
            <a:pPr indent="0" lvl="0" marL="0" rtl="0" algn="l">
              <a:spcBef>
                <a:spcPts val="0"/>
              </a:spcBef>
              <a:spcAft>
                <a:spcPts val="0"/>
              </a:spcAft>
              <a:buNone/>
            </a:pPr>
            <a:r>
              <a:rPr lang="en" sz="2000">
                <a:solidFill>
                  <a:schemeClr val="lt1"/>
                </a:solidFill>
                <a:latin typeface="Roboto Medium"/>
                <a:ea typeface="Roboto Medium"/>
                <a:cs typeface="Roboto Medium"/>
                <a:sym typeface="Roboto Medium"/>
              </a:rPr>
              <a:t>Continuous variables</a:t>
            </a:r>
            <a:endParaRPr sz="2000">
              <a:solidFill>
                <a:schemeClr val="lt1"/>
              </a:solidFill>
              <a:latin typeface="Roboto Medium"/>
              <a:ea typeface="Roboto Medium"/>
              <a:cs typeface="Roboto Medium"/>
              <a:sym typeface="Roboto Medium"/>
            </a:endParaRPr>
          </a:p>
        </p:txBody>
      </p:sp>
      <p:pic>
        <p:nvPicPr>
          <p:cNvPr id="2786" name="Google Shape;2786;p179"/>
          <p:cNvPicPr preferRelativeResize="0"/>
          <p:nvPr/>
        </p:nvPicPr>
        <p:blipFill>
          <a:blip r:embed="rId4">
            <a:alphaModFix/>
          </a:blip>
          <a:stretch>
            <a:fillRect/>
          </a:stretch>
        </p:blipFill>
        <p:spPr>
          <a:xfrm>
            <a:off x="5842803" y="2778764"/>
            <a:ext cx="1915996" cy="1916010"/>
          </a:xfrm>
          <a:prstGeom prst="rect">
            <a:avLst/>
          </a:prstGeom>
          <a:noFill/>
          <a:ln>
            <a:noFill/>
          </a:ln>
        </p:spPr>
      </p:pic>
      <p:pic>
        <p:nvPicPr>
          <p:cNvPr id="2787" name="Google Shape;2787;p179"/>
          <p:cNvPicPr preferRelativeResize="0"/>
          <p:nvPr/>
        </p:nvPicPr>
        <p:blipFill>
          <a:blip r:embed="rId5">
            <a:alphaModFix/>
          </a:blip>
          <a:stretch>
            <a:fillRect/>
          </a:stretch>
        </p:blipFill>
        <p:spPr>
          <a:xfrm>
            <a:off x="1339775" y="2778764"/>
            <a:ext cx="1917061" cy="19160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pic>
        <p:nvPicPr>
          <p:cNvPr id="2792" name="Google Shape;2792;p180"/>
          <p:cNvPicPr preferRelativeResize="0"/>
          <p:nvPr/>
        </p:nvPicPr>
        <p:blipFill>
          <a:blip r:embed="rId3">
            <a:alphaModFix/>
          </a:blip>
          <a:stretch>
            <a:fillRect/>
          </a:stretch>
        </p:blipFill>
        <p:spPr>
          <a:xfrm>
            <a:off x="4000500" y="0"/>
            <a:ext cx="5143501" cy="5143501"/>
          </a:xfrm>
          <a:prstGeom prst="rect">
            <a:avLst/>
          </a:prstGeom>
          <a:noFill/>
          <a:ln>
            <a:noFill/>
          </a:ln>
        </p:spPr>
      </p:pic>
      <p:sp>
        <p:nvSpPr>
          <p:cNvPr id="2793" name="Google Shape;2793;p180"/>
          <p:cNvSpPr/>
          <p:nvPr/>
        </p:nvSpPr>
        <p:spPr>
          <a:xfrm>
            <a:off x="-12300" y="0"/>
            <a:ext cx="4012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8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lt1"/>
                </a:solidFill>
              </a:rPr>
              <a:t>Regression</a:t>
            </a:r>
            <a:endParaRPr>
              <a:solidFill>
                <a:schemeClr val="lt1"/>
              </a:solidFill>
            </a:endParaRPr>
          </a:p>
        </p:txBody>
      </p:sp>
      <p:sp>
        <p:nvSpPr>
          <p:cNvPr id="2795" name="Google Shape;2795;p180"/>
          <p:cNvSpPr txBox="1"/>
          <p:nvPr>
            <p:ph idx="1" type="subTitle"/>
          </p:nvPr>
        </p:nvSpPr>
        <p:spPr>
          <a:xfrm>
            <a:off x="0" y="675975"/>
            <a:ext cx="3805200" cy="1979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lt1"/>
                </a:solidFill>
              </a:rPr>
              <a:t>A variable of distance is </a:t>
            </a:r>
            <a:r>
              <a:rPr b="1" lang="en">
                <a:solidFill>
                  <a:schemeClr val="dk1"/>
                </a:solidFill>
                <a:highlight>
                  <a:srgbClr val="FECF48"/>
                </a:highlight>
              </a:rPr>
              <a:t>continuous</a:t>
            </a:r>
            <a:r>
              <a:rPr lang="en">
                <a:solidFill>
                  <a:schemeClr val="lt1"/>
                </a:solidFill>
              </a:rPr>
              <a:t>.</a:t>
            </a:r>
            <a:endParaRPr>
              <a:solidFill>
                <a:schemeClr val="lt1"/>
              </a:solidFill>
            </a:endParaRPr>
          </a:p>
          <a:p>
            <a:pPr indent="0" lvl="0" marL="0" rtl="0" algn="l">
              <a:spcBef>
                <a:spcPts val="1600"/>
              </a:spcBef>
              <a:spcAft>
                <a:spcPts val="800"/>
              </a:spcAft>
              <a:buClr>
                <a:schemeClr val="dk1"/>
              </a:buClr>
              <a:buSzPts val="1100"/>
              <a:buFont typeface="Arial"/>
              <a:buNone/>
            </a:pPr>
            <a:r>
              <a:rPr lang="en">
                <a:solidFill>
                  <a:schemeClr val="lt1"/>
                </a:solidFill>
              </a:rPr>
              <a:t>We can always find a smaller distance by dividing the current distance by half. </a:t>
            </a:r>
            <a:endParaRPr>
              <a:solidFill>
                <a:schemeClr val="lt1"/>
              </a:solidFill>
            </a:endParaRPr>
          </a:p>
        </p:txBody>
      </p:sp>
      <p:sp>
        <p:nvSpPr>
          <p:cNvPr id="2796" name="Google Shape;2796;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7" name="Google Shape;2797;p1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2798" name="Google Shape;2798;p180"/>
          <p:cNvCxnSpPr/>
          <p:nvPr/>
        </p:nvCxnSpPr>
        <p:spPr>
          <a:xfrm>
            <a:off x="274375" y="640080"/>
            <a:ext cx="35091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04" name="Google Shape;2804;p1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05" name="Google Shape;2805;p18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Regression</a:t>
            </a:r>
            <a:endParaRPr/>
          </a:p>
        </p:txBody>
      </p:sp>
      <p:sp>
        <p:nvSpPr>
          <p:cNvPr id="2806" name="Google Shape;2806;p1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finance, prices and rates </a:t>
            </a:r>
            <a:r>
              <a:rPr lang="en">
                <a:solidFill>
                  <a:schemeClr val="dk1"/>
                </a:solidFill>
              </a:rPr>
              <a:t>are</a:t>
            </a:r>
            <a:r>
              <a:rPr lang="en">
                <a:solidFill>
                  <a:schemeClr val="dk1"/>
                </a:solidFill>
              </a:rPr>
              <a:t> usually continuous.</a:t>
            </a:r>
            <a:endParaRPr/>
          </a:p>
        </p:txBody>
      </p:sp>
      <p:pic>
        <p:nvPicPr>
          <p:cNvPr id="2807" name="Google Shape;2807;p181"/>
          <p:cNvPicPr preferRelativeResize="0"/>
          <p:nvPr/>
        </p:nvPicPr>
        <p:blipFill>
          <a:blip r:embed="rId3">
            <a:alphaModFix/>
          </a:blip>
          <a:stretch>
            <a:fillRect/>
          </a:stretch>
        </p:blipFill>
        <p:spPr>
          <a:xfrm>
            <a:off x="272750" y="1783450"/>
            <a:ext cx="8598502" cy="1805375"/>
          </a:xfrm>
          <a:prstGeom prst="rect">
            <a:avLst/>
          </a:prstGeom>
          <a:noFill/>
          <a:ln>
            <a:noFill/>
          </a:ln>
        </p:spPr>
      </p:pic>
      <p:cxnSp>
        <p:nvCxnSpPr>
          <p:cNvPr id="2808" name="Google Shape;2808;p181"/>
          <p:cNvCxnSpPr/>
          <p:nvPr/>
        </p:nvCxnSpPr>
        <p:spPr>
          <a:xfrm>
            <a:off x="3517425" y="3402425"/>
            <a:ext cx="0" cy="292200"/>
          </a:xfrm>
          <a:prstGeom prst="straightConnector1">
            <a:avLst/>
          </a:prstGeom>
          <a:noFill/>
          <a:ln cap="flat" cmpd="sng" w="38100">
            <a:solidFill>
              <a:schemeClr val="dk1"/>
            </a:solidFill>
            <a:prstDash val="solid"/>
            <a:round/>
            <a:headEnd len="med" w="med" type="none"/>
            <a:tailEnd len="med" w="med" type="none"/>
          </a:ln>
        </p:spPr>
      </p:cxnSp>
      <p:cxnSp>
        <p:nvCxnSpPr>
          <p:cNvPr id="2809" name="Google Shape;2809;p181"/>
          <p:cNvCxnSpPr/>
          <p:nvPr/>
        </p:nvCxnSpPr>
        <p:spPr>
          <a:xfrm>
            <a:off x="4357825" y="3402425"/>
            <a:ext cx="0" cy="292200"/>
          </a:xfrm>
          <a:prstGeom prst="straightConnector1">
            <a:avLst/>
          </a:prstGeom>
          <a:noFill/>
          <a:ln cap="flat" cmpd="sng" w="38100">
            <a:solidFill>
              <a:schemeClr val="dk1"/>
            </a:solidFill>
            <a:prstDash val="solid"/>
            <a:round/>
            <a:headEnd len="med" w="med" type="none"/>
            <a:tailEnd len="med" w="med" type="none"/>
          </a:ln>
        </p:spPr>
      </p:cxnSp>
      <p:cxnSp>
        <p:nvCxnSpPr>
          <p:cNvPr id="2810" name="Google Shape;2810;p181"/>
          <p:cNvCxnSpPr/>
          <p:nvPr/>
        </p:nvCxnSpPr>
        <p:spPr>
          <a:xfrm>
            <a:off x="5198225" y="3402425"/>
            <a:ext cx="0" cy="292200"/>
          </a:xfrm>
          <a:prstGeom prst="straightConnector1">
            <a:avLst/>
          </a:prstGeom>
          <a:noFill/>
          <a:ln cap="flat" cmpd="sng" w="38100">
            <a:solidFill>
              <a:schemeClr val="dk1"/>
            </a:solidFill>
            <a:prstDash val="solid"/>
            <a:round/>
            <a:headEnd len="med" w="med" type="none"/>
            <a:tailEnd len="med" w="med" type="none"/>
          </a:ln>
        </p:spPr>
      </p:cxnSp>
      <p:cxnSp>
        <p:nvCxnSpPr>
          <p:cNvPr id="2811" name="Google Shape;2811;p181"/>
          <p:cNvCxnSpPr/>
          <p:nvPr/>
        </p:nvCxnSpPr>
        <p:spPr>
          <a:xfrm>
            <a:off x="6038625" y="3402425"/>
            <a:ext cx="0" cy="292200"/>
          </a:xfrm>
          <a:prstGeom prst="straightConnector1">
            <a:avLst/>
          </a:prstGeom>
          <a:noFill/>
          <a:ln cap="flat" cmpd="sng" w="38100">
            <a:solidFill>
              <a:schemeClr val="dk1"/>
            </a:solidFill>
            <a:prstDash val="solid"/>
            <a:round/>
            <a:headEnd len="med" w="med" type="none"/>
            <a:tailEnd len="med" w="med" type="none"/>
          </a:ln>
        </p:spPr>
      </p:cxnSp>
      <p:cxnSp>
        <p:nvCxnSpPr>
          <p:cNvPr id="2812" name="Google Shape;2812;p181"/>
          <p:cNvCxnSpPr/>
          <p:nvPr/>
        </p:nvCxnSpPr>
        <p:spPr>
          <a:xfrm>
            <a:off x="6879025" y="3402425"/>
            <a:ext cx="0" cy="292200"/>
          </a:xfrm>
          <a:prstGeom prst="straightConnector1">
            <a:avLst/>
          </a:prstGeom>
          <a:noFill/>
          <a:ln cap="flat" cmpd="sng" w="38100">
            <a:solidFill>
              <a:schemeClr val="dk1"/>
            </a:solidFill>
            <a:prstDash val="solid"/>
            <a:round/>
            <a:headEnd len="med" w="med" type="none"/>
            <a:tailEnd len="med" w="med" type="none"/>
          </a:ln>
        </p:spPr>
      </p:cxnSp>
      <p:cxnSp>
        <p:nvCxnSpPr>
          <p:cNvPr id="2813" name="Google Shape;2813;p181"/>
          <p:cNvCxnSpPr/>
          <p:nvPr/>
        </p:nvCxnSpPr>
        <p:spPr>
          <a:xfrm>
            <a:off x="7719425" y="3402425"/>
            <a:ext cx="0" cy="292200"/>
          </a:xfrm>
          <a:prstGeom prst="straightConnector1">
            <a:avLst/>
          </a:prstGeom>
          <a:noFill/>
          <a:ln cap="flat" cmpd="sng" w="38100">
            <a:solidFill>
              <a:schemeClr val="dk1"/>
            </a:solidFill>
            <a:prstDash val="solid"/>
            <a:round/>
            <a:headEnd len="med" w="med" type="none"/>
            <a:tailEnd len="med" w="med" type="none"/>
          </a:ln>
        </p:spPr>
      </p:cxnSp>
      <p:cxnSp>
        <p:nvCxnSpPr>
          <p:cNvPr id="2814" name="Google Shape;2814;p181"/>
          <p:cNvCxnSpPr/>
          <p:nvPr/>
        </p:nvCxnSpPr>
        <p:spPr>
          <a:xfrm>
            <a:off x="8559825" y="3402425"/>
            <a:ext cx="0" cy="292200"/>
          </a:xfrm>
          <a:prstGeom prst="straightConnector1">
            <a:avLst/>
          </a:prstGeom>
          <a:noFill/>
          <a:ln cap="flat" cmpd="sng" w="38100">
            <a:solidFill>
              <a:schemeClr val="dk1"/>
            </a:solidFill>
            <a:prstDash val="solid"/>
            <a:round/>
            <a:headEnd len="med" w="med" type="none"/>
            <a:tailEnd len="med" w="med" type="none"/>
          </a:ln>
        </p:spPr>
      </p:cxnSp>
      <p:sp>
        <p:nvSpPr>
          <p:cNvPr id="2815" name="Google Shape;2815;p181"/>
          <p:cNvSpPr txBox="1"/>
          <p:nvPr/>
        </p:nvSpPr>
        <p:spPr>
          <a:xfrm>
            <a:off x="3356625" y="3694625"/>
            <a:ext cx="321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0</a:t>
            </a:r>
            <a:endParaRPr b="1" sz="1800">
              <a:latin typeface="Roboto"/>
              <a:ea typeface="Roboto"/>
              <a:cs typeface="Roboto"/>
              <a:sym typeface="Roboto"/>
            </a:endParaRPr>
          </a:p>
        </p:txBody>
      </p:sp>
      <p:sp>
        <p:nvSpPr>
          <p:cNvPr id="2816" name="Google Shape;2816;p181"/>
          <p:cNvSpPr txBox="1"/>
          <p:nvPr/>
        </p:nvSpPr>
        <p:spPr>
          <a:xfrm>
            <a:off x="4093375" y="3694625"/>
            <a:ext cx="52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1</a:t>
            </a:r>
            <a:r>
              <a:rPr b="1" lang="en" sz="1800">
                <a:latin typeface="Roboto"/>
                <a:ea typeface="Roboto"/>
                <a:cs typeface="Roboto"/>
                <a:sym typeface="Roboto"/>
              </a:rPr>
              <a:t>0</a:t>
            </a:r>
            <a:endParaRPr b="1" sz="1800">
              <a:latin typeface="Roboto"/>
              <a:ea typeface="Roboto"/>
              <a:cs typeface="Roboto"/>
              <a:sym typeface="Roboto"/>
            </a:endParaRPr>
          </a:p>
        </p:txBody>
      </p:sp>
      <p:sp>
        <p:nvSpPr>
          <p:cNvPr id="2817" name="Google Shape;2817;p181"/>
          <p:cNvSpPr txBox="1"/>
          <p:nvPr/>
        </p:nvSpPr>
        <p:spPr>
          <a:xfrm>
            <a:off x="4933775" y="3694625"/>
            <a:ext cx="52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2</a:t>
            </a:r>
            <a:r>
              <a:rPr b="1" lang="en" sz="1800">
                <a:latin typeface="Roboto"/>
                <a:ea typeface="Roboto"/>
                <a:cs typeface="Roboto"/>
                <a:sym typeface="Roboto"/>
              </a:rPr>
              <a:t>0</a:t>
            </a:r>
            <a:endParaRPr b="1" sz="1800">
              <a:latin typeface="Roboto"/>
              <a:ea typeface="Roboto"/>
              <a:cs typeface="Roboto"/>
              <a:sym typeface="Roboto"/>
            </a:endParaRPr>
          </a:p>
        </p:txBody>
      </p:sp>
      <p:sp>
        <p:nvSpPr>
          <p:cNvPr id="2818" name="Google Shape;2818;p181"/>
          <p:cNvSpPr txBox="1"/>
          <p:nvPr/>
        </p:nvSpPr>
        <p:spPr>
          <a:xfrm>
            <a:off x="5774175" y="3694625"/>
            <a:ext cx="52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3</a:t>
            </a:r>
            <a:r>
              <a:rPr b="1" lang="en" sz="1800">
                <a:latin typeface="Roboto"/>
                <a:ea typeface="Roboto"/>
                <a:cs typeface="Roboto"/>
                <a:sym typeface="Roboto"/>
              </a:rPr>
              <a:t>0</a:t>
            </a:r>
            <a:endParaRPr b="1" sz="1800">
              <a:latin typeface="Roboto"/>
              <a:ea typeface="Roboto"/>
              <a:cs typeface="Roboto"/>
              <a:sym typeface="Roboto"/>
            </a:endParaRPr>
          </a:p>
        </p:txBody>
      </p:sp>
      <p:sp>
        <p:nvSpPr>
          <p:cNvPr id="2819" name="Google Shape;2819;p181"/>
          <p:cNvSpPr txBox="1"/>
          <p:nvPr/>
        </p:nvSpPr>
        <p:spPr>
          <a:xfrm>
            <a:off x="6614575" y="3694625"/>
            <a:ext cx="52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4</a:t>
            </a:r>
            <a:r>
              <a:rPr b="1" lang="en" sz="1800">
                <a:latin typeface="Roboto"/>
                <a:ea typeface="Roboto"/>
                <a:cs typeface="Roboto"/>
                <a:sym typeface="Roboto"/>
              </a:rPr>
              <a:t>0</a:t>
            </a:r>
            <a:endParaRPr b="1" sz="1800">
              <a:latin typeface="Roboto"/>
              <a:ea typeface="Roboto"/>
              <a:cs typeface="Roboto"/>
              <a:sym typeface="Roboto"/>
            </a:endParaRPr>
          </a:p>
        </p:txBody>
      </p:sp>
      <p:sp>
        <p:nvSpPr>
          <p:cNvPr id="2820" name="Google Shape;2820;p181"/>
          <p:cNvSpPr txBox="1"/>
          <p:nvPr/>
        </p:nvSpPr>
        <p:spPr>
          <a:xfrm>
            <a:off x="7463075" y="3694625"/>
            <a:ext cx="52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5</a:t>
            </a:r>
            <a:r>
              <a:rPr b="1" lang="en" sz="1800">
                <a:latin typeface="Roboto"/>
                <a:ea typeface="Roboto"/>
                <a:cs typeface="Roboto"/>
                <a:sym typeface="Roboto"/>
              </a:rPr>
              <a:t>0</a:t>
            </a:r>
            <a:endParaRPr b="1" sz="1800">
              <a:latin typeface="Roboto"/>
              <a:ea typeface="Roboto"/>
              <a:cs typeface="Roboto"/>
              <a:sym typeface="Roboto"/>
            </a:endParaRPr>
          </a:p>
        </p:txBody>
      </p:sp>
      <p:sp>
        <p:nvSpPr>
          <p:cNvPr id="2821" name="Google Shape;2821;p181"/>
          <p:cNvSpPr txBox="1"/>
          <p:nvPr/>
        </p:nvSpPr>
        <p:spPr>
          <a:xfrm>
            <a:off x="8301550" y="3694625"/>
            <a:ext cx="52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6</a:t>
            </a:r>
            <a:r>
              <a:rPr b="1" lang="en" sz="1800">
                <a:latin typeface="Roboto"/>
                <a:ea typeface="Roboto"/>
                <a:cs typeface="Roboto"/>
                <a:sym typeface="Roboto"/>
              </a:rPr>
              <a:t>0</a:t>
            </a:r>
            <a:endParaRPr b="1" sz="18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sp>
        <p:nvSpPr>
          <p:cNvPr id="2826" name="Google Shape;2826;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7" name="Google Shape;2827;p1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28" name="Google Shape;2828;p18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classification?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34" name="Google Shape;2834;p1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35" name="Google Shape;2835;p183"/>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Clr>
                <a:schemeClr val="dk1"/>
              </a:buClr>
              <a:buSzPts val="1100"/>
              <a:buFont typeface="Arial"/>
              <a:buNone/>
            </a:pPr>
            <a:r>
              <a:rPr b="1" lang="en" sz="2900">
                <a:highlight>
                  <a:srgbClr val="FFFF00"/>
                </a:highlight>
              </a:rPr>
              <a:t>Classification</a:t>
            </a:r>
            <a:r>
              <a:rPr lang="en" sz="2900"/>
              <a:t> is a method to predict discrete valued variables.</a:t>
            </a:r>
            <a:endParaRPr sz="2900"/>
          </a:p>
          <a:p>
            <a:pPr indent="0" lvl="0" marL="0" rtl="0" algn="l">
              <a:spcBef>
                <a:spcPts val="3200"/>
              </a:spcBef>
              <a:spcAft>
                <a:spcPts val="0"/>
              </a:spcAft>
              <a:buClr>
                <a:schemeClr val="dk1"/>
              </a:buClr>
              <a:buSzPts val="1100"/>
              <a:buFont typeface="Arial"/>
              <a:buNone/>
            </a:pPr>
            <a:r>
              <a:rPr lang="en"/>
              <a:t>A discrete variable has no middle, and its values cannot be divided. </a:t>
            </a:r>
            <a:endParaRPr/>
          </a:p>
          <a:p>
            <a:pPr indent="0" lvl="0" marL="0" rtl="0" algn="l">
              <a:spcBef>
                <a:spcPts val="0"/>
              </a:spcBef>
              <a:spcAft>
                <a:spcPts val="0"/>
              </a:spcAft>
              <a:buNone/>
            </a:pPr>
            <a:r>
              <a:t/>
            </a:r>
            <a:endParaRPr/>
          </a:p>
        </p:txBody>
      </p:sp>
      <p:cxnSp>
        <p:nvCxnSpPr>
          <p:cNvPr id="2836" name="Google Shape;2836;p183"/>
          <p:cNvCxnSpPr/>
          <p:nvPr/>
        </p:nvCxnSpPr>
        <p:spPr>
          <a:xfrm>
            <a:off x="1807450" y="2571750"/>
            <a:ext cx="5348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pic>
        <p:nvPicPr>
          <p:cNvPr id="2841" name="Google Shape;2841;p184"/>
          <p:cNvPicPr preferRelativeResize="0"/>
          <p:nvPr/>
        </p:nvPicPr>
        <p:blipFill>
          <a:blip r:embed="rId3">
            <a:alphaModFix/>
          </a:blip>
          <a:stretch>
            <a:fillRect/>
          </a:stretch>
        </p:blipFill>
        <p:spPr>
          <a:xfrm>
            <a:off x="2836325" y="3009900"/>
            <a:ext cx="2623401" cy="1836875"/>
          </a:xfrm>
          <a:prstGeom prst="rect">
            <a:avLst/>
          </a:prstGeom>
          <a:noFill/>
          <a:ln>
            <a:noFill/>
          </a:ln>
        </p:spPr>
      </p:pic>
      <p:sp>
        <p:nvSpPr>
          <p:cNvPr id="2842" name="Google Shape;2842;p18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Classification</a:t>
            </a:r>
            <a:endParaRPr/>
          </a:p>
        </p:txBody>
      </p:sp>
      <p:sp>
        <p:nvSpPr>
          <p:cNvPr id="2843" name="Google Shape;2843;p1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a:t>
            </a:r>
            <a:r>
              <a:rPr lang="en"/>
              <a:t>onsider a loan application that asks: </a:t>
            </a:r>
            <a:endParaRPr/>
          </a:p>
        </p:txBody>
      </p:sp>
      <p:sp>
        <p:nvSpPr>
          <p:cNvPr id="2844" name="Google Shape;2844;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45" name="Google Shape;2845;p1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46" name="Google Shape;2846;p184"/>
          <p:cNvSpPr txBox="1"/>
          <p:nvPr>
            <p:ph idx="1" type="subTitle"/>
          </p:nvPr>
        </p:nvSpPr>
        <p:spPr>
          <a:xfrm>
            <a:off x="5525875" y="2342775"/>
            <a:ext cx="3343800" cy="1748100"/>
          </a:xfrm>
          <a:prstGeom prst="rect">
            <a:avLst/>
          </a:prstGeom>
        </p:spPr>
        <p:txBody>
          <a:bodyPr anchorCtr="0" anchor="t" bIns="91425" lIns="0" spcFirstLastPara="1" rIns="91425" wrap="square" tIns="91425">
            <a:noAutofit/>
          </a:bodyPr>
          <a:lstStyle/>
          <a:p>
            <a:pPr indent="-317500" lvl="0" marL="457200" rtl="0" algn="l">
              <a:spcBef>
                <a:spcPts val="0"/>
              </a:spcBef>
              <a:spcAft>
                <a:spcPts val="0"/>
              </a:spcAft>
              <a:buSzPts val="1400"/>
              <a:buChar char="●"/>
            </a:pPr>
            <a:r>
              <a:rPr lang="en" sz="1400"/>
              <a:t>The possible answers are yes or no. </a:t>
            </a:r>
            <a:endParaRPr sz="1400"/>
          </a:p>
          <a:p>
            <a:pPr indent="-317500" lvl="0" marL="457200" rtl="0" algn="l">
              <a:spcBef>
                <a:spcPts val="0"/>
              </a:spcBef>
              <a:spcAft>
                <a:spcPts val="0"/>
              </a:spcAft>
              <a:buSzPts val="1400"/>
              <a:buChar char="●"/>
            </a:pPr>
            <a:r>
              <a:rPr lang="en" sz="1400"/>
              <a:t>You either own a car or you don’t. </a:t>
            </a:r>
            <a:endParaRPr sz="1400"/>
          </a:p>
          <a:p>
            <a:pPr indent="-317500" lvl="0" marL="457200" rtl="0" algn="l">
              <a:lnSpc>
                <a:spcPct val="115000"/>
              </a:lnSpc>
              <a:spcBef>
                <a:spcPts val="0"/>
              </a:spcBef>
              <a:spcAft>
                <a:spcPts val="0"/>
              </a:spcAft>
              <a:buSzPts val="1400"/>
              <a:buChar char="●"/>
            </a:pPr>
            <a:r>
              <a:rPr lang="en" sz="1400"/>
              <a:t>There is no middle value, so this type of variable, such as </a:t>
            </a:r>
            <a:r>
              <a:rPr lang="en" sz="1400">
                <a:solidFill>
                  <a:schemeClr val="lt1"/>
                </a:solidFill>
                <a:highlight>
                  <a:schemeClr val="dk1"/>
                </a:highlight>
                <a:latin typeface="Inconsolata Medium"/>
                <a:ea typeface="Inconsolata Medium"/>
                <a:cs typeface="Inconsolata Medium"/>
                <a:sym typeface="Inconsolata Medium"/>
              </a:rPr>
              <a:t>car_ownership</a:t>
            </a:r>
            <a:r>
              <a:rPr lang="en" sz="1400"/>
              <a:t>, would be discrete.</a:t>
            </a:r>
            <a:endParaRPr sz="1400"/>
          </a:p>
        </p:txBody>
      </p:sp>
      <p:grpSp>
        <p:nvGrpSpPr>
          <p:cNvPr id="2847" name="Google Shape;2847;p184"/>
          <p:cNvGrpSpPr/>
          <p:nvPr/>
        </p:nvGrpSpPr>
        <p:grpSpPr>
          <a:xfrm rot="-2700243">
            <a:off x="586719" y="1626794"/>
            <a:ext cx="2583523" cy="2583769"/>
            <a:chOff x="6978884" y="803654"/>
            <a:chExt cx="1291500" cy="1665300"/>
          </a:xfrm>
        </p:grpSpPr>
        <p:cxnSp>
          <p:nvCxnSpPr>
            <p:cNvPr id="2848" name="Google Shape;2848;p184"/>
            <p:cNvCxnSpPr/>
            <p:nvPr/>
          </p:nvCxnSpPr>
          <p:spPr>
            <a:xfrm flipH="1" rot="-7667398">
              <a:off x="7101516" y="1105714"/>
              <a:ext cx="1046235" cy="106118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849" name="Google Shape;2849;p184"/>
            <p:cNvSpPr txBox="1"/>
            <p:nvPr/>
          </p:nvSpPr>
          <p:spPr>
            <a:xfrm>
              <a:off x="7197728" y="1349306"/>
              <a:ext cx="10167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No</a:t>
              </a:r>
              <a:endParaRPr b="1" sz="1800">
                <a:latin typeface="Roboto"/>
                <a:ea typeface="Roboto"/>
                <a:cs typeface="Roboto"/>
                <a:sym typeface="Roboto"/>
              </a:endParaRPr>
            </a:p>
          </p:txBody>
        </p:sp>
      </p:grpSp>
      <p:grpSp>
        <p:nvGrpSpPr>
          <p:cNvPr id="2850" name="Google Shape;2850;p184"/>
          <p:cNvGrpSpPr/>
          <p:nvPr/>
        </p:nvGrpSpPr>
        <p:grpSpPr>
          <a:xfrm flipH="1" rot="2700243">
            <a:off x="2490199" y="2349886"/>
            <a:ext cx="2152339" cy="692139"/>
            <a:chOff x="7194509" y="1349307"/>
            <a:chExt cx="1075952" cy="446100"/>
          </a:xfrm>
        </p:grpSpPr>
        <p:cxnSp>
          <p:nvCxnSpPr>
            <p:cNvPr id="2851" name="Google Shape;2851;p184"/>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852" name="Google Shape;2852;p184"/>
            <p:cNvSpPr txBox="1"/>
            <p:nvPr/>
          </p:nvSpPr>
          <p:spPr>
            <a:xfrm>
              <a:off x="7194509" y="1349307"/>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Yes</a:t>
              </a:r>
              <a:endParaRPr b="1" sz="1800">
                <a:latin typeface="Roboto"/>
                <a:ea typeface="Roboto"/>
                <a:cs typeface="Roboto"/>
                <a:sym typeface="Roboto"/>
              </a:endParaRPr>
            </a:p>
          </p:txBody>
        </p:sp>
      </p:grpSp>
      <p:pic>
        <p:nvPicPr>
          <p:cNvPr id="2853" name="Google Shape;2853;p184"/>
          <p:cNvPicPr preferRelativeResize="0"/>
          <p:nvPr/>
        </p:nvPicPr>
        <p:blipFill rotWithShape="1">
          <a:blip r:embed="rId4">
            <a:alphaModFix/>
          </a:blip>
          <a:srcRect b="0" l="2335" r="2335" t="0"/>
          <a:stretch/>
        </p:blipFill>
        <p:spPr>
          <a:xfrm>
            <a:off x="372525" y="3582850"/>
            <a:ext cx="1313398" cy="919625"/>
          </a:xfrm>
          <a:prstGeom prst="rect">
            <a:avLst/>
          </a:prstGeom>
          <a:noFill/>
          <a:ln>
            <a:noFill/>
          </a:ln>
        </p:spPr>
      </p:pic>
      <p:sp>
        <p:nvSpPr>
          <p:cNvPr id="2854" name="Google Shape;2854;p184"/>
          <p:cNvSpPr/>
          <p:nvPr/>
        </p:nvSpPr>
        <p:spPr>
          <a:xfrm>
            <a:off x="1220500" y="1508500"/>
            <a:ext cx="3121500" cy="558300"/>
          </a:xfrm>
          <a:prstGeom prst="round2DiagRect">
            <a:avLst>
              <a:gd fmla="val 16667" name="adj1"/>
              <a:gd fmla="val 0" name="adj2"/>
            </a:avLst>
          </a:prstGeom>
          <a:solidFill>
            <a:srgbClr val="043461"/>
          </a:solid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Roboto Medium"/>
                <a:ea typeface="Roboto Medium"/>
                <a:cs typeface="Roboto Medium"/>
                <a:sym typeface="Roboto Medium"/>
              </a:rPr>
              <a:t>Do you own a car?</a:t>
            </a:r>
            <a:endParaRPr b="1" sz="18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8" name="Shape 2858"/>
        <p:cNvGrpSpPr/>
        <p:nvPr/>
      </p:nvGrpSpPr>
      <p:grpSpPr>
        <a:xfrm>
          <a:off x="0" y="0"/>
          <a:ext cx="0" cy="0"/>
          <a:chOff x="0" y="0"/>
          <a:chExt cx="0" cy="0"/>
        </a:xfrm>
      </p:grpSpPr>
      <p:sp>
        <p:nvSpPr>
          <p:cNvPr id="2859" name="Google Shape;2859;p1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Classification</a:t>
            </a:r>
            <a:endParaRPr/>
          </a:p>
        </p:txBody>
      </p:sp>
      <p:sp>
        <p:nvSpPr>
          <p:cNvPr id="2860" name="Google Shape;2860;p185"/>
          <p:cNvSpPr txBox="1"/>
          <p:nvPr>
            <p:ph idx="1" type="subTitle"/>
          </p:nvPr>
        </p:nvSpPr>
        <p:spPr>
          <a:xfrm>
            <a:off x="0" y="675975"/>
            <a:ext cx="9168600" cy="937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Data</a:t>
            </a:r>
            <a:r>
              <a:rPr lang="en">
                <a:solidFill>
                  <a:schemeClr val="dk1"/>
                </a:solidFill>
              </a:rPr>
              <a:t> analysts use classification to draw categorical conclusions about data. </a:t>
            </a:r>
            <a:endParaRPr>
              <a:solidFill>
                <a:schemeClr val="dk1"/>
              </a:solidFill>
            </a:endParaRPr>
          </a:p>
          <a:p>
            <a:pPr indent="0" lvl="0" marL="0" rtl="0" algn="l">
              <a:spcBef>
                <a:spcPts val="1000"/>
              </a:spcBef>
              <a:spcAft>
                <a:spcPts val="0"/>
              </a:spcAft>
              <a:buClr>
                <a:schemeClr val="dk1"/>
              </a:buClr>
              <a:buSzPts val="1100"/>
              <a:buFont typeface="Arial"/>
              <a:buNone/>
            </a:pPr>
            <a:r>
              <a:rPr lang="en" sz="1400">
                <a:solidFill>
                  <a:schemeClr val="dk1"/>
                </a:solidFill>
              </a:rPr>
              <a:t>Instead of forecasting quantitative numbers, classification uses a binary (true-positive / true-negative) approach to predict membership in a category (i.e., will the outcome be of type A or type B).</a:t>
            </a:r>
            <a:endParaRPr sz="1400">
              <a:solidFill>
                <a:schemeClr val="dk1"/>
              </a:solidFill>
            </a:endParaRPr>
          </a:p>
          <a:p>
            <a:pPr indent="0" lvl="0" marL="0" rtl="0" algn="l">
              <a:spcBef>
                <a:spcPts val="0"/>
              </a:spcBef>
              <a:spcAft>
                <a:spcPts val="0"/>
              </a:spcAft>
              <a:buNone/>
            </a:pPr>
            <a:r>
              <a:t/>
            </a:r>
            <a:endParaRPr/>
          </a:p>
        </p:txBody>
      </p:sp>
      <p:sp>
        <p:nvSpPr>
          <p:cNvPr id="2861" name="Google Shape;2861;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62" name="Google Shape;2862;p1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863" name="Google Shape;2863;p185"/>
          <p:cNvPicPr preferRelativeResize="0"/>
          <p:nvPr/>
        </p:nvPicPr>
        <p:blipFill>
          <a:blip r:embed="rId3">
            <a:alphaModFix/>
          </a:blip>
          <a:stretch>
            <a:fillRect/>
          </a:stretch>
        </p:blipFill>
        <p:spPr>
          <a:xfrm>
            <a:off x="4293163" y="1905975"/>
            <a:ext cx="827450" cy="2842250"/>
          </a:xfrm>
          <a:prstGeom prst="rect">
            <a:avLst/>
          </a:prstGeom>
          <a:noFill/>
          <a:ln>
            <a:noFill/>
          </a:ln>
        </p:spPr>
      </p:pic>
      <p:sp>
        <p:nvSpPr>
          <p:cNvPr id="2864" name="Google Shape;2864;p185"/>
          <p:cNvSpPr/>
          <p:nvPr/>
        </p:nvSpPr>
        <p:spPr>
          <a:xfrm>
            <a:off x="4198700" y="2615850"/>
            <a:ext cx="827400" cy="827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Light"/>
                <a:ea typeface="Roboto Light"/>
                <a:cs typeface="Roboto Light"/>
                <a:sym typeface="Roboto Light"/>
              </a:rPr>
              <a:t>vs.</a:t>
            </a:r>
            <a:endParaRPr sz="2400">
              <a:solidFill>
                <a:srgbClr val="FFFFFF"/>
              </a:solidFill>
              <a:latin typeface="Roboto Light"/>
              <a:ea typeface="Roboto Light"/>
              <a:cs typeface="Roboto Light"/>
              <a:sym typeface="Roboto Light"/>
            </a:endParaRPr>
          </a:p>
        </p:txBody>
      </p:sp>
      <p:sp>
        <p:nvSpPr>
          <p:cNvPr id="2865" name="Google Shape;2865;p185"/>
          <p:cNvSpPr txBox="1"/>
          <p:nvPr/>
        </p:nvSpPr>
        <p:spPr>
          <a:xfrm>
            <a:off x="-12300" y="1955000"/>
            <a:ext cx="3937200" cy="2797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3000">
                <a:latin typeface="Roboto"/>
                <a:ea typeface="Roboto"/>
                <a:cs typeface="Roboto"/>
                <a:sym typeface="Roboto"/>
              </a:rPr>
              <a:t>Qualified </a:t>
            </a:r>
            <a:br>
              <a:rPr lang="en" sz="3000">
                <a:latin typeface="Roboto"/>
                <a:ea typeface="Roboto"/>
                <a:cs typeface="Roboto"/>
                <a:sym typeface="Roboto"/>
              </a:rPr>
            </a:br>
            <a:r>
              <a:rPr lang="en" sz="3000">
                <a:latin typeface="Roboto"/>
                <a:ea typeface="Roboto"/>
                <a:cs typeface="Roboto"/>
                <a:sym typeface="Roboto"/>
              </a:rPr>
              <a:t>loan applicant</a:t>
            </a:r>
            <a:endParaRPr sz="3000">
              <a:latin typeface="Roboto"/>
              <a:ea typeface="Roboto"/>
              <a:cs typeface="Roboto"/>
              <a:sym typeface="Roboto"/>
            </a:endParaRPr>
          </a:p>
          <a:p>
            <a:pPr indent="0" lvl="0" marL="0" rtl="0" algn="r">
              <a:lnSpc>
                <a:spcPct val="100000"/>
              </a:lnSpc>
              <a:spcBef>
                <a:spcPts val="3000"/>
              </a:spcBef>
              <a:spcAft>
                <a:spcPts val="0"/>
              </a:spcAft>
              <a:buNone/>
            </a:pPr>
            <a:r>
              <a:rPr lang="en" sz="3000">
                <a:latin typeface="Roboto"/>
                <a:ea typeface="Roboto"/>
                <a:cs typeface="Roboto"/>
                <a:sym typeface="Roboto"/>
              </a:rPr>
              <a:t>Creditworthy</a:t>
            </a:r>
            <a:endParaRPr sz="3000">
              <a:latin typeface="Roboto"/>
              <a:ea typeface="Roboto"/>
              <a:cs typeface="Roboto"/>
              <a:sym typeface="Roboto"/>
            </a:endParaRPr>
          </a:p>
          <a:p>
            <a:pPr indent="0" lvl="0" marL="0" rtl="0" algn="r">
              <a:lnSpc>
                <a:spcPct val="100000"/>
              </a:lnSpc>
              <a:spcBef>
                <a:spcPts val="3000"/>
              </a:spcBef>
              <a:spcAft>
                <a:spcPts val="3000"/>
              </a:spcAft>
              <a:buNone/>
            </a:pPr>
            <a:r>
              <a:rPr lang="en" sz="3000">
                <a:latin typeface="Roboto"/>
                <a:ea typeface="Roboto"/>
                <a:cs typeface="Roboto"/>
                <a:sym typeface="Roboto"/>
              </a:rPr>
              <a:t>0</a:t>
            </a:r>
            <a:endParaRPr sz="3000">
              <a:latin typeface="Roboto"/>
              <a:ea typeface="Roboto"/>
              <a:cs typeface="Roboto"/>
              <a:sym typeface="Roboto"/>
            </a:endParaRPr>
          </a:p>
        </p:txBody>
      </p:sp>
      <p:sp>
        <p:nvSpPr>
          <p:cNvPr id="2866" name="Google Shape;2866;p185"/>
          <p:cNvSpPr txBox="1"/>
          <p:nvPr/>
        </p:nvSpPr>
        <p:spPr>
          <a:xfrm>
            <a:off x="5299800" y="1950725"/>
            <a:ext cx="3844200" cy="27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a:ea typeface="Roboto"/>
                <a:cs typeface="Roboto"/>
                <a:sym typeface="Roboto"/>
              </a:rPr>
              <a:t>Unq</a:t>
            </a:r>
            <a:r>
              <a:rPr lang="en" sz="3000">
                <a:solidFill>
                  <a:schemeClr val="dk1"/>
                </a:solidFill>
                <a:latin typeface="Roboto"/>
                <a:ea typeface="Roboto"/>
                <a:cs typeface="Roboto"/>
                <a:sym typeface="Roboto"/>
              </a:rPr>
              <a:t>ualified </a:t>
            </a:r>
            <a:br>
              <a:rPr lang="en" sz="3000">
                <a:solidFill>
                  <a:schemeClr val="dk1"/>
                </a:solidFill>
                <a:latin typeface="Roboto"/>
                <a:ea typeface="Roboto"/>
                <a:cs typeface="Roboto"/>
                <a:sym typeface="Roboto"/>
              </a:rPr>
            </a:br>
            <a:r>
              <a:rPr lang="en" sz="3000">
                <a:solidFill>
                  <a:schemeClr val="dk1"/>
                </a:solidFill>
                <a:latin typeface="Roboto"/>
                <a:ea typeface="Roboto"/>
                <a:cs typeface="Roboto"/>
                <a:sym typeface="Roboto"/>
              </a:rPr>
              <a:t>loan applicant</a:t>
            </a:r>
            <a:endParaRPr sz="3000">
              <a:solidFill>
                <a:schemeClr val="dk1"/>
              </a:solidFill>
              <a:latin typeface="Roboto"/>
              <a:ea typeface="Roboto"/>
              <a:cs typeface="Roboto"/>
              <a:sym typeface="Roboto"/>
            </a:endParaRPr>
          </a:p>
          <a:p>
            <a:pPr indent="0" lvl="0" marL="0" rtl="0" algn="l">
              <a:spcBef>
                <a:spcPts val="3000"/>
              </a:spcBef>
              <a:spcAft>
                <a:spcPts val="0"/>
              </a:spcAft>
              <a:buClr>
                <a:schemeClr val="dk1"/>
              </a:buClr>
              <a:buSzPts val="1100"/>
              <a:buFont typeface="Arial"/>
              <a:buNone/>
            </a:pPr>
            <a:r>
              <a:rPr lang="en" sz="3000">
                <a:solidFill>
                  <a:schemeClr val="dk1"/>
                </a:solidFill>
                <a:latin typeface="Roboto"/>
                <a:ea typeface="Roboto"/>
                <a:cs typeface="Roboto"/>
                <a:sym typeface="Roboto"/>
              </a:rPr>
              <a:t>Credit risk</a:t>
            </a:r>
            <a:endParaRPr sz="3000">
              <a:solidFill>
                <a:schemeClr val="dk1"/>
              </a:solidFill>
              <a:latin typeface="Roboto"/>
              <a:ea typeface="Roboto"/>
              <a:cs typeface="Roboto"/>
              <a:sym typeface="Roboto"/>
            </a:endParaRPr>
          </a:p>
          <a:p>
            <a:pPr indent="0" lvl="0" marL="0" rtl="0" algn="l">
              <a:spcBef>
                <a:spcPts val="3000"/>
              </a:spcBef>
              <a:spcAft>
                <a:spcPts val="3000"/>
              </a:spcAft>
              <a:buNone/>
            </a:pPr>
            <a:r>
              <a:rPr lang="en" sz="3000">
                <a:solidFill>
                  <a:schemeClr val="dk1"/>
                </a:solidFill>
                <a:latin typeface="Roboto"/>
                <a:ea typeface="Roboto"/>
                <a:cs typeface="Roboto"/>
                <a:sym typeface="Roboto"/>
              </a:rPr>
              <a:t>1</a:t>
            </a:r>
            <a:endParaRPr sz="3000">
              <a:latin typeface="Roboto"/>
              <a:ea typeface="Roboto"/>
              <a:cs typeface="Roboto"/>
              <a:sym typeface="Roboto"/>
            </a:endParaRPr>
          </a:p>
        </p:txBody>
      </p:sp>
      <p:grpSp>
        <p:nvGrpSpPr>
          <p:cNvPr id="2867" name="Google Shape;2867;p185"/>
          <p:cNvGrpSpPr/>
          <p:nvPr/>
        </p:nvGrpSpPr>
        <p:grpSpPr>
          <a:xfrm>
            <a:off x="1835925" y="3222775"/>
            <a:ext cx="2191200" cy="710900"/>
            <a:chOff x="1835925" y="2689375"/>
            <a:chExt cx="2191200" cy="710900"/>
          </a:xfrm>
        </p:grpSpPr>
        <p:cxnSp>
          <p:nvCxnSpPr>
            <p:cNvPr id="2868" name="Google Shape;2868;p185"/>
            <p:cNvCxnSpPr/>
            <p:nvPr/>
          </p:nvCxnSpPr>
          <p:spPr>
            <a:xfrm rot="10800000">
              <a:off x="1835925" y="2689375"/>
              <a:ext cx="2191200" cy="0"/>
            </a:xfrm>
            <a:prstGeom prst="straightConnector1">
              <a:avLst/>
            </a:prstGeom>
            <a:noFill/>
            <a:ln cap="flat" cmpd="sng" w="9525">
              <a:solidFill>
                <a:schemeClr val="dk2"/>
              </a:solidFill>
              <a:prstDash val="dash"/>
              <a:round/>
              <a:headEnd len="med" w="med" type="none"/>
              <a:tailEnd len="med" w="med" type="none"/>
            </a:ln>
          </p:spPr>
        </p:cxnSp>
        <p:cxnSp>
          <p:nvCxnSpPr>
            <p:cNvPr id="2869" name="Google Shape;2869;p185"/>
            <p:cNvCxnSpPr/>
            <p:nvPr/>
          </p:nvCxnSpPr>
          <p:spPr>
            <a:xfrm rot="10800000">
              <a:off x="1835925" y="3400275"/>
              <a:ext cx="2191200" cy="0"/>
            </a:xfrm>
            <a:prstGeom prst="straightConnector1">
              <a:avLst/>
            </a:prstGeom>
            <a:noFill/>
            <a:ln cap="flat" cmpd="sng" w="9525">
              <a:solidFill>
                <a:schemeClr val="dk2"/>
              </a:solidFill>
              <a:prstDash val="dash"/>
              <a:round/>
              <a:headEnd len="med" w="med" type="none"/>
              <a:tailEnd len="med" w="med" type="none"/>
            </a:ln>
          </p:spPr>
        </p:cxnSp>
      </p:grpSp>
      <p:grpSp>
        <p:nvGrpSpPr>
          <p:cNvPr id="2870" name="Google Shape;2870;p185"/>
          <p:cNvGrpSpPr/>
          <p:nvPr/>
        </p:nvGrpSpPr>
        <p:grpSpPr>
          <a:xfrm>
            <a:off x="5238150" y="3222775"/>
            <a:ext cx="2191200" cy="710900"/>
            <a:chOff x="1835925" y="2689375"/>
            <a:chExt cx="2191200" cy="710900"/>
          </a:xfrm>
        </p:grpSpPr>
        <p:cxnSp>
          <p:nvCxnSpPr>
            <p:cNvPr id="2871" name="Google Shape;2871;p185"/>
            <p:cNvCxnSpPr/>
            <p:nvPr/>
          </p:nvCxnSpPr>
          <p:spPr>
            <a:xfrm rot="10800000">
              <a:off x="1835925" y="2689375"/>
              <a:ext cx="2191200" cy="0"/>
            </a:xfrm>
            <a:prstGeom prst="straightConnector1">
              <a:avLst/>
            </a:prstGeom>
            <a:noFill/>
            <a:ln cap="flat" cmpd="sng" w="9525">
              <a:solidFill>
                <a:schemeClr val="dk2"/>
              </a:solidFill>
              <a:prstDash val="dash"/>
              <a:round/>
              <a:headEnd len="med" w="med" type="none"/>
              <a:tailEnd len="med" w="med" type="none"/>
            </a:ln>
          </p:spPr>
        </p:cxnSp>
        <p:cxnSp>
          <p:nvCxnSpPr>
            <p:cNvPr id="2872" name="Google Shape;2872;p185"/>
            <p:cNvCxnSpPr/>
            <p:nvPr/>
          </p:nvCxnSpPr>
          <p:spPr>
            <a:xfrm rot="10800000">
              <a:off x="1835925" y="3400275"/>
              <a:ext cx="2191200" cy="0"/>
            </a:xfrm>
            <a:prstGeom prst="straightConnector1">
              <a:avLst/>
            </a:prstGeom>
            <a:noFill/>
            <a:ln cap="flat" cmpd="sng" w="9525">
              <a:solidFill>
                <a:schemeClr val="dk2"/>
              </a:solidFill>
              <a:prstDash val="dash"/>
              <a:round/>
              <a:headEnd len="med" w="med" type="none"/>
              <a:tailEnd len="med" w="med" type="none"/>
            </a:ln>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6" name="Shape 2876"/>
        <p:cNvGrpSpPr/>
        <p:nvPr/>
      </p:nvGrpSpPr>
      <p:grpSpPr>
        <a:xfrm>
          <a:off x="0" y="0"/>
          <a:ext cx="0" cy="0"/>
          <a:chOff x="0" y="0"/>
          <a:chExt cx="0" cy="0"/>
        </a:xfrm>
      </p:grpSpPr>
      <p:sp>
        <p:nvSpPr>
          <p:cNvPr id="2877" name="Google Shape;2877;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Classification</a:t>
            </a:r>
            <a:endParaRPr/>
          </a:p>
        </p:txBody>
      </p:sp>
      <p:sp>
        <p:nvSpPr>
          <p:cNvPr id="2878" name="Google Shape;2878;p186"/>
          <p:cNvSpPr txBox="1"/>
          <p:nvPr>
            <p:ph idx="1" type="subTitle"/>
          </p:nvPr>
        </p:nvSpPr>
        <p:spPr>
          <a:xfrm>
            <a:off x="0" y="675975"/>
            <a:ext cx="4583400" cy="9381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1400"/>
              <a:t>T</a:t>
            </a:r>
            <a:r>
              <a:rPr lang="en" sz="1400"/>
              <a:t>oday you’ll learn to perform classification</a:t>
            </a:r>
            <a:br>
              <a:rPr lang="en" sz="1400"/>
            </a:br>
            <a:r>
              <a:rPr lang="en" sz="1400"/>
              <a:t>using </a:t>
            </a:r>
            <a:r>
              <a:rPr b="1" lang="en" sz="1400"/>
              <a:t>logistic regression</a:t>
            </a:r>
            <a:r>
              <a:rPr lang="en" sz="1400"/>
              <a:t>.</a:t>
            </a:r>
            <a:endParaRPr b="1" sz="1400"/>
          </a:p>
        </p:txBody>
      </p:sp>
      <p:sp>
        <p:nvSpPr>
          <p:cNvPr id="2879" name="Google Shape;2879;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80" name="Google Shape;2880;p1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881" name="Google Shape;2881;p186"/>
          <p:cNvPicPr preferRelativeResize="0"/>
          <p:nvPr/>
        </p:nvPicPr>
        <p:blipFill>
          <a:blip r:embed="rId3">
            <a:alphaModFix/>
          </a:blip>
          <a:stretch>
            <a:fillRect/>
          </a:stretch>
        </p:blipFill>
        <p:spPr>
          <a:xfrm>
            <a:off x="4263475" y="766825"/>
            <a:ext cx="827450" cy="4078801"/>
          </a:xfrm>
          <a:prstGeom prst="rect">
            <a:avLst/>
          </a:prstGeom>
          <a:noFill/>
          <a:ln>
            <a:noFill/>
          </a:ln>
        </p:spPr>
      </p:pic>
      <p:graphicFrame>
        <p:nvGraphicFramePr>
          <p:cNvPr id="2882" name="Google Shape;2882;p186"/>
          <p:cNvGraphicFramePr/>
          <p:nvPr/>
        </p:nvGraphicFramePr>
        <p:xfrm>
          <a:off x="738725" y="1733550"/>
          <a:ext cx="3000000" cy="3000000"/>
        </p:xfrm>
        <a:graphic>
          <a:graphicData uri="http://schemas.openxmlformats.org/drawingml/2006/table">
            <a:tbl>
              <a:tblPr>
                <a:noFill/>
                <a:tableStyleId>{42A78917-CEFC-4FF9-A52B-9332691CAA82}</a:tableStyleId>
              </a:tblPr>
              <a:tblGrid>
                <a:gridCol w="3468350"/>
              </a:tblGrid>
              <a:tr h="6502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6502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6502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6502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19050">
                      <a:solidFill>
                        <a:srgbClr val="000000"/>
                      </a:solidFill>
                      <a:prstDash val="solid"/>
                      <a:round/>
                      <a:headEnd len="sm" w="sm" type="none"/>
                      <a:tailEnd len="sm" w="sm" type="none"/>
                    </a:lnB>
                  </a:tcPr>
                </a:tc>
              </a:tr>
            </a:tbl>
          </a:graphicData>
        </a:graphic>
      </p:graphicFrame>
      <p:sp>
        <p:nvSpPr>
          <p:cNvPr id="2883" name="Google Shape;2883;p186"/>
          <p:cNvSpPr txBox="1"/>
          <p:nvPr/>
        </p:nvSpPr>
        <p:spPr>
          <a:xfrm>
            <a:off x="131825" y="1537800"/>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a:p>
            <a:pPr indent="0" lvl="0" marL="0" rtl="0" algn="r">
              <a:lnSpc>
                <a:spcPct val="200000"/>
              </a:lnSpc>
              <a:spcBef>
                <a:spcPts val="1000"/>
              </a:spcBef>
              <a:spcAft>
                <a:spcPts val="1000"/>
              </a:spcAft>
              <a:buNone/>
            </a:pPr>
            <a:r>
              <a:t/>
            </a:r>
            <a:endParaRPr>
              <a:latin typeface="Inconsolata"/>
              <a:ea typeface="Inconsolata"/>
              <a:cs typeface="Inconsolata"/>
              <a:sym typeface="Inconsolata"/>
            </a:endParaRPr>
          </a:p>
        </p:txBody>
      </p:sp>
      <p:sp>
        <p:nvSpPr>
          <p:cNvPr id="2884" name="Google Shape;2884;p186"/>
          <p:cNvSpPr txBox="1"/>
          <p:nvPr/>
        </p:nvSpPr>
        <p:spPr>
          <a:xfrm>
            <a:off x="131825" y="211867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1000"/>
              </a:spcAft>
              <a:buClr>
                <a:schemeClr val="dk1"/>
              </a:buClr>
              <a:buSzPts val="1100"/>
              <a:buFont typeface="Arial"/>
              <a:buNone/>
            </a:pPr>
            <a:r>
              <a:rPr lang="en">
                <a:solidFill>
                  <a:schemeClr val="dk1"/>
                </a:solidFill>
                <a:latin typeface="Inconsolata"/>
                <a:ea typeface="Inconsolata"/>
                <a:cs typeface="Inconsolata"/>
                <a:sym typeface="Inconsolata"/>
              </a:rPr>
              <a:t>0.75</a:t>
            </a:r>
            <a:endParaRPr>
              <a:latin typeface="Inconsolata"/>
              <a:ea typeface="Inconsolata"/>
              <a:cs typeface="Inconsolata"/>
              <a:sym typeface="Inconsolata"/>
            </a:endParaRPr>
          </a:p>
        </p:txBody>
      </p:sp>
      <p:sp>
        <p:nvSpPr>
          <p:cNvPr id="2885" name="Google Shape;2885;p186"/>
          <p:cNvSpPr txBox="1"/>
          <p:nvPr/>
        </p:nvSpPr>
        <p:spPr>
          <a:xfrm>
            <a:off x="131825" y="281267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1000"/>
              </a:spcAft>
              <a:buNone/>
            </a:pPr>
            <a:r>
              <a:rPr lang="en">
                <a:solidFill>
                  <a:schemeClr val="dk1"/>
                </a:solidFill>
                <a:latin typeface="Inconsolata"/>
                <a:ea typeface="Inconsolata"/>
                <a:cs typeface="Inconsolata"/>
                <a:sym typeface="Inconsolata"/>
              </a:rPr>
              <a:t>0.5</a:t>
            </a:r>
            <a:endParaRPr>
              <a:latin typeface="Inconsolata"/>
              <a:ea typeface="Inconsolata"/>
              <a:cs typeface="Inconsolata"/>
              <a:sym typeface="Inconsolata"/>
            </a:endParaRPr>
          </a:p>
        </p:txBody>
      </p:sp>
      <p:sp>
        <p:nvSpPr>
          <p:cNvPr id="2886" name="Google Shape;2886;p186"/>
          <p:cNvSpPr txBox="1"/>
          <p:nvPr/>
        </p:nvSpPr>
        <p:spPr>
          <a:xfrm>
            <a:off x="131825" y="3479563"/>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1000"/>
              </a:spcAft>
              <a:buNone/>
            </a:pPr>
            <a:r>
              <a:rPr lang="en">
                <a:solidFill>
                  <a:schemeClr val="dk1"/>
                </a:solidFill>
                <a:latin typeface="Inconsolata"/>
                <a:ea typeface="Inconsolata"/>
                <a:cs typeface="Inconsolata"/>
                <a:sym typeface="Inconsolata"/>
              </a:rPr>
              <a:t>0.25</a:t>
            </a:r>
            <a:endParaRPr>
              <a:latin typeface="Inconsolata"/>
              <a:ea typeface="Inconsolata"/>
              <a:cs typeface="Inconsolata"/>
              <a:sym typeface="Inconsolata"/>
            </a:endParaRPr>
          </a:p>
        </p:txBody>
      </p:sp>
      <p:sp>
        <p:nvSpPr>
          <p:cNvPr id="2887" name="Google Shape;2887;p186"/>
          <p:cNvSpPr txBox="1"/>
          <p:nvPr/>
        </p:nvSpPr>
        <p:spPr>
          <a:xfrm>
            <a:off x="131825" y="4087538"/>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1000"/>
              </a:spcAft>
              <a:buNone/>
            </a:pPr>
            <a:r>
              <a:rPr lang="en">
                <a:solidFill>
                  <a:schemeClr val="dk1"/>
                </a:solidFill>
                <a:latin typeface="Inconsolata"/>
                <a:ea typeface="Inconsolata"/>
                <a:cs typeface="Inconsolata"/>
                <a:sym typeface="Inconsolata"/>
              </a:rPr>
              <a:t>0</a:t>
            </a:r>
            <a:endParaRPr>
              <a:latin typeface="Inconsolata"/>
              <a:ea typeface="Inconsolata"/>
              <a:cs typeface="Inconsolata"/>
              <a:sym typeface="Inconsolata"/>
            </a:endParaRPr>
          </a:p>
        </p:txBody>
      </p:sp>
      <p:sp>
        <p:nvSpPr>
          <p:cNvPr id="2888" name="Google Shape;2888;p186"/>
          <p:cNvSpPr/>
          <p:nvPr/>
        </p:nvSpPr>
        <p:spPr>
          <a:xfrm>
            <a:off x="755150" y="1727225"/>
            <a:ext cx="3451842" cy="2602400"/>
          </a:xfrm>
          <a:custGeom>
            <a:rect b="b" l="l" r="r" t="t"/>
            <a:pathLst>
              <a:path extrusionOk="0" h="104096" w="149966">
                <a:moveTo>
                  <a:pt x="0" y="103382"/>
                </a:moveTo>
                <a:cubicBezTo>
                  <a:pt x="31984" y="108706"/>
                  <a:pt x="64551" y="81550"/>
                  <a:pt x="85305" y="56639"/>
                </a:cubicBezTo>
                <a:cubicBezTo>
                  <a:pt x="93695" y="46568"/>
                  <a:pt x="100373" y="35159"/>
                  <a:pt x="107118" y="23919"/>
                </a:cubicBezTo>
                <a:cubicBezTo>
                  <a:pt x="110590" y="18133"/>
                  <a:pt x="112475" y="11162"/>
                  <a:pt x="117246" y="6391"/>
                </a:cubicBezTo>
                <a:cubicBezTo>
                  <a:pt x="125097" y="-1460"/>
                  <a:pt x="138863" y="159"/>
                  <a:pt x="149966" y="159"/>
                </a:cubicBezTo>
              </a:path>
            </a:pathLst>
          </a:custGeom>
          <a:noFill/>
          <a:ln cap="flat" cmpd="sng" w="28575">
            <a:solidFill>
              <a:srgbClr val="0000FF"/>
            </a:solidFill>
            <a:prstDash val="solid"/>
            <a:round/>
            <a:headEnd len="med" w="med" type="none"/>
            <a:tailEnd len="med" w="med" type="none"/>
          </a:ln>
        </p:spPr>
      </p:sp>
      <p:cxnSp>
        <p:nvCxnSpPr>
          <p:cNvPr id="2889" name="Google Shape;2889;p186"/>
          <p:cNvCxnSpPr/>
          <p:nvPr/>
        </p:nvCxnSpPr>
        <p:spPr>
          <a:xfrm>
            <a:off x="5400613" y="1697100"/>
            <a:ext cx="0" cy="2639100"/>
          </a:xfrm>
          <a:prstGeom prst="straightConnector1">
            <a:avLst/>
          </a:prstGeom>
          <a:noFill/>
          <a:ln cap="flat" cmpd="sng" w="19050">
            <a:solidFill>
              <a:srgbClr val="000000"/>
            </a:solidFill>
            <a:prstDash val="solid"/>
            <a:round/>
            <a:headEnd len="med" w="med" type="stealth"/>
            <a:tailEnd len="med" w="med" type="none"/>
          </a:ln>
        </p:spPr>
      </p:cxnSp>
      <p:cxnSp>
        <p:nvCxnSpPr>
          <p:cNvPr id="2890" name="Google Shape;2890;p186"/>
          <p:cNvCxnSpPr/>
          <p:nvPr/>
        </p:nvCxnSpPr>
        <p:spPr>
          <a:xfrm>
            <a:off x="6720163" y="3016650"/>
            <a:ext cx="0" cy="2639100"/>
          </a:xfrm>
          <a:prstGeom prst="straightConnector1">
            <a:avLst/>
          </a:prstGeom>
          <a:noFill/>
          <a:ln cap="flat" cmpd="sng" w="19050">
            <a:solidFill>
              <a:srgbClr val="000000"/>
            </a:solidFill>
            <a:prstDash val="solid"/>
            <a:round/>
            <a:headEnd len="med" w="med" type="stealth"/>
            <a:tailEnd len="med" w="med" type="none"/>
          </a:ln>
        </p:spPr>
      </p:cxnSp>
      <p:sp>
        <p:nvSpPr>
          <p:cNvPr id="2891" name="Google Shape;2891;p186"/>
          <p:cNvSpPr/>
          <p:nvPr/>
        </p:nvSpPr>
        <p:spPr>
          <a:xfrm>
            <a:off x="5671813" y="333310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86"/>
          <p:cNvSpPr/>
          <p:nvPr/>
        </p:nvSpPr>
        <p:spPr>
          <a:xfrm>
            <a:off x="5931313" y="361235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86"/>
          <p:cNvSpPr/>
          <p:nvPr/>
        </p:nvSpPr>
        <p:spPr>
          <a:xfrm>
            <a:off x="5646288" y="3784225"/>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86"/>
          <p:cNvSpPr/>
          <p:nvPr/>
        </p:nvSpPr>
        <p:spPr>
          <a:xfrm>
            <a:off x="6204088" y="391715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86"/>
          <p:cNvSpPr/>
          <p:nvPr/>
        </p:nvSpPr>
        <p:spPr>
          <a:xfrm>
            <a:off x="6298063" y="349810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86"/>
          <p:cNvSpPr/>
          <p:nvPr/>
        </p:nvSpPr>
        <p:spPr>
          <a:xfrm>
            <a:off x="6027788" y="3177475"/>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86"/>
          <p:cNvSpPr/>
          <p:nvPr/>
        </p:nvSpPr>
        <p:spPr>
          <a:xfrm>
            <a:off x="6996188" y="2332925"/>
            <a:ext cx="219600" cy="2196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86"/>
          <p:cNvSpPr/>
          <p:nvPr/>
        </p:nvSpPr>
        <p:spPr>
          <a:xfrm>
            <a:off x="7304388" y="2641125"/>
            <a:ext cx="219600" cy="2196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86"/>
          <p:cNvSpPr/>
          <p:nvPr/>
        </p:nvSpPr>
        <p:spPr>
          <a:xfrm>
            <a:off x="7304388" y="2332925"/>
            <a:ext cx="219600" cy="2196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86"/>
          <p:cNvSpPr/>
          <p:nvPr/>
        </p:nvSpPr>
        <p:spPr>
          <a:xfrm>
            <a:off x="7641813" y="2552525"/>
            <a:ext cx="219600" cy="2196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86"/>
          <p:cNvSpPr/>
          <p:nvPr/>
        </p:nvSpPr>
        <p:spPr>
          <a:xfrm>
            <a:off x="7523988" y="2885275"/>
            <a:ext cx="219600" cy="2196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86"/>
          <p:cNvSpPr/>
          <p:nvPr/>
        </p:nvSpPr>
        <p:spPr>
          <a:xfrm>
            <a:off x="7914238" y="2957875"/>
            <a:ext cx="219600" cy="2196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86"/>
          <p:cNvSpPr/>
          <p:nvPr/>
        </p:nvSpPr>
        <p:spPr>
          <a:xfrm>
            <a:off x="7641813" y="2191275"/>
            <a:ext cx="219600" cy="2196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86"/>
          <p:cNvSpPr/>
          <p:nvPr/>
        </p:nvSpPr>
        <p:spPr>
          <a:xfrm>
            <a:off x="8133838" y="2118675"/>
            <a:ext cx="219600" cy="2196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86"/>
          <p:cNvSpPr/>
          <p:nvPr/>
        </p:nvSpPr>
        <p:spPr>
          <a:xfrm>
            <a:off x="7215788" y="1733550"/>
            <a:ext cx="219600" cy="2196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6" name="Google Shape;2906;p186"/>
          <p:cNvCxnSpPr/>
          <p:nvPr/>
        </p:nvCxnSpPr>
        <p:spPr>
          <a:xfrm>
            <a:off x="6158588" y="1916513"/>
            <a:ext cx="1947600" cy="1947600"/>
          </a:xfrm>
          <a:prstGeom prst="straightConnector1">
            <a:avLst/>
          </a:prstGeom>
          <a:noFill/>
          <a:ln cap="flat" cmpd="sng" w="19050">
            <a:solidFill>
              <a:srgbClr val="9E9E9E"/>
            </a:solidFill>
            <a:prstDash val="dash"/>
            <a:round/>
            <a:headEnd len="med" w="med" type="none"/>
            <a:tailEnd len="med" w="med" type="none"/>
          </a:ln>
        </p:spPr>
      </p:cxnSp>
      <p:cxnSp>
        <p:nvCxnSpPr>
          <p:cNvPr id="2907" name="Google Shape;2907;p186"/>
          <p:cNvCxnSpPr/>
          <p:nvPr/>
        </p:nvCxnSpPr>
        <p:spPr>
          <a:xfrm>
            <a:off x="5751038" y="2313475"/>
            <a:ext cx="1947600" cy="1947600"/>
          </a:xfrm>
          <a:prstGeom prst="straightConnector1">
            <a:avLst/>
          </a:prstGeom>
          <a:noFill/>
          <a:ln cap="flat" cmpd="sng" w="19050">
            <a:solidFill>
              <a:srgbClr val="9E9E9E"/>
            </a:solidFill>
            <a:prstDash val="dash"/>
            <a:round/>
            <a:headEnd len="med" w="med" type="none"/>
            <a:tailEnd len="med" w="med" type="none"/>
          </a:ln>
        </p:spPr>
      </p:cxnSp>
      <p:cxnSp>
        <p:nvCxnSpPr>
          <p:cNvPr id="2908" name="Google Shape;2908;p186"/>
          <p:cNvCxnSpPr/>
          <p:nvPr/>
        </p:nvCxnSpPr>
        <p:spPr>
          <a:xfrm>
            <a:off x="5929025" y="2093863"/>
            <a:ext cx="1947600" cy="1947600"/>
          </a:xfrm>
          <a:prstGeom prst="straightConnector1">
            <a:avLst/>
          </a:prstGeom>
          <a:noFill/>
          <a:ln cap="flat" cmpd="sng" w="19050">
            <a:solidFill>
              <a:srgbClr val="AFCA54"/>
            </a:solidFill>
            <a:prstDash val="dash"/>
            <a:round/>
            <a:headEnd len="med" w="med" type="none"/>
            <a:tailEnd len="med" w="med" type="none"/>
          </a:ln>
        </p:spPr>
      </p:cxnSp>
      <p:sp>
        <p:nvSpPr>
          <p:cNvPr id="2909" name="Google Shape;2909;p186"/>
          <p:cNvSpPr/>
          <p:nvPr/>
        </p:nvSpPr>
        <p:spPr>
          <a:xfrm>
            <a:off x="6419913" y="2993850"/>
            <a:ext cx="219600" cy="219600"/>
          </a:xfrm>
          <a:prstGeom prst="rect">
            <a:avLst/>
          </a:prstGeom>
          <a:solidFill>
            <a:srgbClr val="FF0000">
              <a:alpha val="7152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86"/>
          <p:cNvSpPr/>
          <p:nvPr/>
        </p:nvSpPr>
        <p:spPr>
          <a:xfrm>
            <a:off x="6966963" y="2665675"/>
            <a:ext cx="219600" cy="219600"/>
          </a:xfrm>
          <a:prstGeom prst="ellipse">
            <a:avLst/>
          </a:prstGeom>
          <a:solidFill>
            <a:srgbClr val="0000FF">
              <a:alpha val="82580"/>
            </a:srgbClr>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1" name="Google Shape;2911;p186"/>
          <p:cNvCxnSpPr/>
          <p:nvPr/>
        </p:nvCxnSpPr>
        <p:spPr>
          <a:xfrm flipH="1">
            <a:off x="6230013" y="2410875"/>
            <a:ext cx="379800" cy="379800"/>
          </a:xfrm>
          <a:prstGeom prst="straightConnector1">
            <a:avLst/>
          </a:prstGeom>
          <a:noFill/>
          <a:ln cap="flat" cmpd="sng" w="9525">
            <a:solidFill>
              <a:srgbClr val="000000"/>
            </a:solidFill>
            <a:prstDash val="solid"/>
            <a:round/>
            <a:headEnd len="med" w="med" type="stealth"/>
            <a:tailEnd len="med" w="med" type="stealth"/>
          </a:ln>
        </p:spPr>
      </p:cxnSp>
      <p:cxnSp>
        <p:nvCxnSpPr>
          <p:cNvPr id="2912" name="Google Shape;2912;p186"/>
          <p:cNvCxnSpPr/>
          <p:nvPr/>
        </p:nvCxnSpPr>
        <p:spPr>
          <a:xfrm flipH="1">
            <a:off x="6973538" y="3097375"/>
            <a:ext cx="379800" cy="379800"/>
          </a:xfrm>
          <a:prstGeom prst="straightConnector1">
            <a:avLst/>
          </a:prstGeom>
          <a:noFill/>
          <a:ln cap="flat" cmpd="sng" w="9525">
            <a:solidFill>
              <a:srgbClr val="000000"/>
            </a:solidFill>
            <a:prstDash val="solid"/>
            <a:round/>
            <a:headEnd len="med" w="med" type="stealth"/>
            <a:tailEnd len="med" w="med" type="stealth"/>
          </a:ln>
        </p:spPr>
      </p:cxnSp>
      <p:sp>
        <p:nvSpPr>
          <p:cNvPr id="2913" name="Google Shape;2913;p186"/>
          <p:cNvSpPr txBox="1"/>
          <p:nvPr>
            <p:ph idx="1" type="subTitle"/>
          </p:nvPr>
        </p:nvSpPr>
        <p:spPr>
          <a:xfrm>
            <a:off x="4585313" y="675975"/>
            <a:ext cx="4583400" cy="9381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1400"/>
              <a:t>In the next class, you’ll discover other tools for classification including </a:t>
            </a:r>
            <a:r>
              <a:rPr b="1" lang="en" sz="1400"/>
              <a:t>support vector machines</a:t>
            </a:r>
            <a:r>
              <a:rPr lang="en" sz="1400"/>
              <a:t>, </a:t>
            </a:r>
            <a:br>
              <a:rPr lang="en" sz="1400"/>
            </a:br>
            <a:r>
              <a:rPr lang="en" sz="1400"/>
              <a:t>decision trees, and random forests.</a:t>
            </a:r>
            <a:endParaRPr b="1"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pic>
        <p:nvPicPr>
          <p:cNvPr id="2918" name="Google Shape;2918;p187"/>
          <p:cNvPicPr preferRelativeResize="0"/>
          <p:nvPr/>
        </p:nvPicPr>
        <p:blipFill rotWithShape="1">
          <a:blip r:embed="rId3">
            <a:alphaModFix/>
          </a:blip>
          <a:srcRect b="0" l="0" r="0" t="0"/>
          <a:stretch/>
        </p:blipFill>
        <p:spPr>
          <a:xfrm>
            <a:off x="-21" y="-13906"/>
            <a:ext cx="9168600" cy="5157354"/>
          </a:xfrm>
          <a:prstGeom prst="rect">
            <a:avLst/>
          </a:prstGeom>
          <a:noFill/>
          <a:ln>
            <a:noFill/>
          </a:ln>
        </p:spPr>
      </p:pic>
      <p:sp>
        <p:nvSpPr>
          <p:cNvPr id="2919" name="Google Shape;2919;p1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Classification</a:t>
            </a:r>
            <a:r>
              <a:rPr lang="en"/>
              <a:t> </a:t>
            </a:r>
            <a:endParaRPr/>
          </a:p>
        </p:txBody>
      </p:sp>
      <p:sp>
        <p:nvSpPr>
          <p:cNvPr id="2920" name="Google Shape;2920;p1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Classification models have greatly improved the ability for organizations to properly classify applicants, predict market decline, and classify fraudulent transactions or suspicious activity.</a:t>
            </a:r>
            <a:endParaRPr/>
          </a:p>
        </p:txBody>
      </p:sp>
      <p:sp>
        <p:nvSpPr>
          <p:cNvPr id="2921" name="Google Shape;2921;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22" name="Google Shape;2922;p1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23" name="Google Shape;2923;p187"/>
          <p:cNvSpPr txBox="1"/>
          <p:nvPr>
            <p:ph idx="3" type="body"/>
          </p:nvPr>
        </p:nvSpPr>
        <p:spPr>
          <a:xfrm>
            <a:off x="175" y="1859175"/>
            <a:ext cx="3844800" cy="30474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Most large financial institutions use some form of machine learning to monitor and predict fraudulent activities. </a:t>
            </a:r>
            <a:endParaRPr/>
          </a:p>
          <a:p>
            <a:pPr indent="-317500" lvl="0" marL="457200" rtl="0" algn="l">
              <a:spcBef>
                <a:spcPts val="0"/>
              </a:spcBef>
              <a:spcAft>
                <a:spcPts val="0"/>
              </a:spcAft>
              <a:buSzPts val="1400"/>
              <a:buChar char="●"/>
            </a:pPr>
            <a:r>
              <a:rPr lang="en"/>
              <a:t>This is how banks know when </a:t>
            </a:r>
            <a:br>
              <a:rPr lang="en"/>
            </a:br>
            <a:r>
              <a:rPr lang="en"/>
              <a:t>to flag and decline transactions due to suspicion of fraud.</a:t>
            </a:r>
            <a:endParaRPr/>
          </a:p>
        </p:txBody>
      </p:sp>
      <p:cxnSp>
        <p:nvCxnSpPr>
          <p:cNvPr id="2924" name="Google Shape;2924;p18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928" name="Shape 2928"/>
        <p:cNvGrpSpPr/>
        <p:nvPr/>
      </p:nvGrpSpPr>
      <p:grpSpPr>
        <a:xfrm>
          <a:off x="0" y="0"/>
          <a:ext cx="0" cy="0"/>
          <a:chOff x="0" y="0"/>
          <a:chExt cx="0" cy="0"/>
        </a:xfrm>
      </p:grpSpPr>
      <p:sp>
        <p:nvSpPr>
          <p:cNvPr id="2929" name="Google Shape;2929;p18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Classification</a:t>
            </a:r>
            <a:endParaRPr>
              <a:solidFill>
                <a:schemeClr val="dk1"/>
              </a:solidFill>
            </a:endParaRPr>
          </a:p>
          <a:p>
            <a:pPr indent="0" lvl="0" marL="0" rtl="0" algn="l">
              <a:spcBef>
                <a:spcPts val="0"/>
              </a:spcBef>
              <a:spcAft>
                <a:spcPts val="0"/>
              </a:spcAft>
              <a:buNone/>
            </a:pPr>
            <a:r>
              <a:t/>
            </a:r>
            <a:endParaRPr/>
          </a:p>
        </p:txBody>
      </p:sp>
      <p:sp>
        <p:nvSpPr>
          <p:cNvPr id="2930" name="Google Shape;2930;p1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FICO credit scoring currently uses a classification model for their cognitive fraud analytics platform.</a:t>
            </a:r>
            <a:endParaRPr/>
          </a:p>
        </p:txBody>
      </p:sp>
      <p:sp>
        <p:nvSpPr>
          <p:cNvPr id="2931" name="Google Shape;2931;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32" name="Google Shape;2932;p1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933" name="Google Shape;2933;p188"/>
          <p:cNvPicPr preferRelativeResize="0"/>
          <p:nvPr/>
        </p:nvPicPr>
        <p:blipFill rotWithShape="1">
          <a:blip r:embed="rId3">
            <a:alphaModFix/>
          </a:blip>
          <a:srcRect b="8965" l="11625" r="8908" t="24322"/>
          <a:stretch/>
        </p:blipFill>
        <p:spPr>
          <a:xfrm>
            <a:off x="3735555" y="1518200"/>
            <a:ext cx="5227770" cy="2839800"/>
          </a:xfrm>
          <a:prstGeom prst="rect">
            <a:avLst/>
          </a:prstGeom>
          <a:noFill/>
          <a:ln>
            <a:noFill/>
          </a:ln>
        </p:spPr>
      </p:pic>
      <p:sp>
        <p:nvSpPr>
          <p:cNvPr id="2934" name="Google Shape;2934;p188"/>
          <p:cNvSpPr txBox="1"/>
          <p:nvPr>
            <p:ph idx="3" type="body"/>
          </p:nvPr>
        </p:nvSpPr>
        <p:spPr>
          <a:xfrm>
            <a:off x="225" y="1786825"/>
            <a:ext cx="4108800" cy="2352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solidFill>
                  <a:schemeClr val="dk1"/>
                </a:solidFill>
              </a:rPr>
              <a:t>Classification models have allowed the financial industry </a:t>
            </a:r>
            <a:br>
              <a:rPr lang="en" sz="1600">
                <a:solidFill>
                  <a:schemeClr val="dk1"/>
                </a:solidFill>
              </a:rPr>
            </a:br>
            <a:r>
              <a:rPr lang="en" sz="1600">
                <a:solidFill>
                  <a:schemeClr val="dk1"/>
                </a:solidFill>
              </a:rPr>
              <a:t>to become more proactive.</a:t>
            </a:r>
            <a:endParaRPr sz="1600">
              <a:solidFill>
                <a:schemeClr val="dk1"/>
              </a:solidFill>
            </a:endParaRPr>
          </a:p>
          <a:p>
            <a:pPr indent="0" lvl="0" marL="0" rtl="0" algn="l">
              <a:spcBef>
                <a:spcPts val="1000"/>
              </a:spcBef>
              <a:spcAft>
                <a:spcPts val="0"/>
              </a:spcAft>
              <a:buNone/>
            </a:pPr>
            <a:r>
              <a:rPr lang="en" sz="1600">
                <a:solidFill>
                  <a:schemeClr val="dk1"/>
                </a:solidFill>
              </a:rPr>
              <a:t>Supervised learning algorithms can predict outcomes with a high degree of accuracy, which allows for more effective and efficient mitigation. </a:t>
            </a:r>
            <a:endParaRPr sz="1600">
              <a:solidFill>
                <a:schemeClr val="dk1"/>
              </a:solidFill>
            </a:endParaRPr>
          </a:p>
          <a:p>
            <a:pPr indent="0" lvl="0" marL="0" rtl="0" algn="l">
              <a:spcBef>
                <a:spcPts val="800"/>
              </a:spcBef>
              <a:spcAft>
                <a:spcPts val="800"/>
              </a:spcAft>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sp>
        <p:nvSpPr>
          <p:cNvPr id="2588" name="Google Shape;2588;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Class Objectives</a:t>
            </a:r>
            <a:endParaRPr/>
          </a:p>
        </p:txBody>
      </p:sp>
      <p:sp>
        <p:nvSpPr>
          <p:cNvPr id="2589" name="Google Shape;2589;p1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this lesson, you will be able to:</a:t>
            </a:r>
            <a:endParaRPr/>
          </a:p>
        </p:txBody>
      </p:sp>
      <p:sp>
        <p:nvSpPr>
          <p:cNvPr id="2590" name="Google Shape;2590;p171"/>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Model and fit several supervised learning linear models (linear regression, logistic regression) using scikit-learn.</a:t>
            </a:r>
            <a:endParaRPr sz="1500"/>
          </a:p>
        </p:txBody>
      </p:sp>
      <p:sp>
        <p:nvSpPr>
          <p:cNvPr id="2591" name="Google Shape;2591;p171"/>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Conceptualize and build training and test windows for supervised learning analysis.</a:t>
            </a:r>
            <a:endParaRPr sz="1500"/>
          </a:p>
        </p:txBody>
      </p:sp>
      <p:sp>
        <p:nvSpPr>
          <p:cNvPr id="2592" name="Google Shape;2592;p171"/>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Define classification in the context of machine learning.</a:t>
            </a:r>
            <a:endParaRPr sz="1500"/>
          </a:p>
        </p:txBody>
      </p:sp>
      <p:sp>
        <p:nvSpPr>
          <p:cNvPr id="2593" name="Google Shape;2593;p171"/>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Evaluate classification algorithms using a confusion matrix and classification report.</a:t>
            </a:r>
            <a:endParaRPr sz="1500"/>
          </a:p>
        </p:txBody>
      </p:sp>
      <p:sp>
        <p:nvSpPr>
          <p:cNvPr id="2594" name="Google Shape;2594;p17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95" name="Google Shape;2595;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sp>
        <p:nvSpPr>
          <p:cNvPr id="2939" name="Google Shape;2939;p18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Homework</a:t>
            </a:r>
            <a:r>
              <a:rPr lang="en"/>
              <a:t> Overview</a:t>
            </a:r>
            <a:r>
              <a:rPr lang="en"/>
              <a:t> </a:t>
            </a:r>
            <a:endParaRPr/>
          </a:p>
        </p:txBody>
      </p:sp>
      <p:sp>
        <p:nvSpPr>
          <p:cNvPr id="2940" name="Google Shape;2940;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1" name="Google Shape;2941;p1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sp>
        <p:nvSpPr>
          <p:cNvPr id="2946" name="Google Shape;2946;p190"/>
          <p:cNvSpPr txBox="1"/>
          <p:nvPr>
            <p:ph type="title"/>
          </p:nvPr>
        </p:nvSpPr>
        <p:spPr>
          <a:xfrm>
            <a:off x="25" y="274800"/>
            <a:ext cx="8869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This week’s homework focuses on creating a classification model for predicting and categorizing credit risk.</a:t>
            </a:r>
            <a:endParaRPr sz="3400"/>
          </a:p>
        </p:txBody>
      </p:sp>
      <p:sp>
        <p:nvSpPr>
          <p:cNvPr id="2947" name="Google Shape;2947;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8" name="Google Shape;2948;p1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sp>
        <p:nvSpPr>
          <p:cNvPr id="2953" name="Google Shape;2953;p191"/>
          <p:cNvSpPr/>
          <p:nvPr/>
        </p:nvSpPr>
        <p:spPr>
          <a:xfrm>
            <a:off x="3144250" y="1553875"/>
            <a:ext cx="4104300" cy="695400"/>
          </a:xfrm>
          <a:prstGeom prst="roundRect">
            <a:avLst>
              <a:gd fmla="val 16667" name="adj"/>
            </a:avLst>
          </a:prstGeom>
          <a:noFill/>
          <a:ln cap="flat" cmpd="sng" w="19050">
            <a:solidFill>
              <a:srgbClr val="FF992D"/>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These models are available in the `scikit-learn` package.</a:t>
            </a:r>
            <a:endParaRPr>
              <a:latin typeface="Roboto"/>
              <a:ea typeface="Roboto"/>
              <a:cs typeface="Roboto"/>
              <a:sym typeface="Roboto"/>
            </a:endParaRPr>
          </a:p>
        </p:txBody>
      </p:sp>
      <p:sp>
        <p:nvSpPr>
          <p:cNvPr id="2954" name="Google Shape;2954;p19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Homework Overview</a:t>
            </a:r>
            <a:endParaRPr/>
          </a:p>
        </p:txBody>
      </p:sp>
      <p:sp>
        <p:nvSpPr>
          <p:cNvPr id="2955" name="Google Shape;2955;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56" name="Google Shape;2956;p1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57" name="Google Shape;2957;p1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will use multiple models to complete the homework, including linear regression and decision trees.</a:t>
            </a:r>
            <a:endParaRPr/>
          </a:p>
        </p:txBody>
      </p:sp>
      <p:pic>
        <p:nvPicPr>
          <p:cNvPr id="2958" name="Google Shape;2958;p191"/>
          <p:cNvPicPr preferRelativeResize="0"/>
          <p:nvPr/>
        </p:nvPicPr>
        <p:blipFill>
          <a:blip r:embed="rId3">
            <a:alphaModFix/>
          </a:blip>
          <a:stretch>
            <a:fillRect/>
          </a:stretch>
        </p:blipFill>
        <p:spPr>
          <a:xfrm>
            <a:off x="1399600" y="1448525"/>
            <a:ext cx="1487475" cy="800749"/>
          </a:xfrm>
          <a:prstGeom prst="rect">
            <a:avLst/>
          </a:prstGeom>
          <a:noFill/>
          <a:ln>
            <a:noFill/>
          </a:ln>
        </p:spPr>
      </p:pic>
      <p:sp>
        <p:nvSpPr>
          <p:cNvPr id="2959" name="Google Shape;2959;p191"/>
          <p:cNvSpPr txBox="1"/>
          <p:nvPr>
            <p:ph idx="1" type="subTitle"/>
          </p:nvPr>
        </p:nvSpPr>
        <p:spPr>
          <a:xfrm>
            <a:off x="0" y="262860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homework comprises two goals:</a:t>
            </a:r>
            <a:endParaRPr>
              <a:latin typeface="Roboto Medium"/>
              <a:ea typeface="Roboto Medium"/>
              <a:cs typeface="Roboto Medium"/>
              <a:sym typeface="Roboto Medium"/>
            </a:endParaRPr>
          </a:p>
        </p:txBody>
      </p:sp>
      <p:sp>
        <p:nvSpPr>
          <p:cNvPr id="2960" name="Google Shape;2960;p191"/>
          <p:cNvSpPr/>
          <p:nvPr/>
        </p:nvSpPr>
        <p:spPr>
          <a:xfrm>
            <a:off x="1352550" y="31217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1" name="Google Shape;2961;p191"/>
          <p:cNvGrpSpPr/>
          <p:nvPr/>
        </p:nvGrpSpPr>
        <p:grpSpPr>
          <a:xfrm>
            <a:off x="457200" y="3121713"/>
            <a:ext cx="776889" cy="621300"/>
            <a:chOff x="457200" y="1378813"/>
            <a:chExt cx="776889" cy="621300"/>
          </a:xfrm>
        </p:grpSpPr>
        <p:sp>
          <p:nvSpPr>
            <p:cNvPr id="2962" name="Google Shape;2962;p191"/>
            <p:cNvSpPr/>
            <p:nvPr/>
          </p:nvSpPr>
          <p:spPr>
            <a:xfrm>
              <a:off x="457200" y="1378813"/>
              <a:ext cx="695400" cy="621300"/>
            </a:xfrm>
            <a:prstGeom prst="roundRect">
              <a:avLst>
                <a:gd fmla="val 16667" name="adj"/>
              </a:avLst>
            </a:prstGeom>
            <a:solidFill>
              <a:srgbClr val="3499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63" name="Google Shape;2963;p191"/>
            <p:cNvSpPr/>
            <p:nvPr/>
          </p:nvSpPr>
          <p:spPr>
            <a:xfrm rot="5400000">
              <a:off x="969614" y="1607625"/>
              <a:ext cx="340325" cy="188625"/>
            </a:xfrm>
            <a:prstGeom prst="flowChartExtract">
              <a:avLst/>
            </a:prstGeom>
            <a:solidFill>
              <a:srgbClr val="3499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964" name="Google Shape;2964;p191"/>
          <p:cNvGrpSpPr/>
          <p:nvPr/>
        </p:nvGrpSpPr>
        <p:grpSpPr>
          <a:xfrm>
            <a:off x="457200" y="3971625"/>
            <a:ext cx="776889" cy="621300"/>
            <a:chOff x="457200" y="1378813"/>
            <a:chExt cx="776889" cy="621300"/>
          </a:xfrm>
        </p:grpSpPr>
        <p:sp>
          <p:nvSpPr>
            <p:cNvPr id="2965" name="Google Shape;2965;p191"/>
            <p:cNvSpPr/>
            <p:nvPr/>
          </p:nvSpPr>
          <p:spPr>
            <a:xfrm>
              <a:off x="457200" y="1378813"/>
              <a:ext cx="695400" cy="621300"/>
            </a:xfrm>
            <a:prstGeom prst="roundRect">
              <a:avLst>
                <a:gd fmla="val 16667" name="adj"/>
              </a:avLst>
            </a:prstGeom>
            <a:solidFill>
              <a:srgbClr val="3499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66" name="Google Shape;2966;p191"/>
            <p:cNvSpPr/>
            <p:nvPr/>
          </p:nvSpPr>
          <p:spPr>
            <a:xfrm rot="5400000">
              <a:off x="969614" y="1607625"/>
              <a:ext cx="340325" cy="188625"/>
            </a:xfrm>
            <a:prstGeom prst="flowChartExtract">
              <a:avLst/>
            </a:prstGeom>
            <a:solidFill>
              <a:srgbClr val="3499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67" name="Google Shape;2967;p191"/>
          <p:cNvSpPr txBox="1"/>
          <p:nvPr/>
        </p:nvSpPr>
        <p:spPr>
          <a:xfrm>
            <a:off x="-12300" y="3128933"/>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latin typeface="Roboto"/>
                <a:ea typeface="Roboto"/>
                <a:cs typeface="Roboto"/>
                <a:sym typeface="Roboto"/>
              </a:rPr>
              <a:t>Create a classification model that will categorize credit risk.</a:t>
            </a:r>
            <a:endParaRPr sz="1600">
              <a:latin typeface="Roboto"/>
              <a:ea typeface="Roboto"/>
              <a:cs typeface="Roboto"/>
              <a:sym typeface="Roboto"/>
            </a:endParaRPr>
          </a:p>
        </p:txBody>
      </p:sp>
      <p:sp>
        <p:nvSpPr>
          <p:cNvPr id="2968" name="Google Shape;2968;p191"/>
          <p:cNvSpPr/>
          <p:nvPr/>
        </p:nvSpPr>
        <p:spPr>
          <a:xfrm>
            <a:off x="1352550" y="39740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91"/>
          <p:cNvSpPr txBox="1"/>
          <p:nvPr/>
        </p:nvSpPr>
        <p:spPr>
          <a:xfrm>
            <a:off x="-12300" y="3976438"/>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latin typeface="Roboto"/>
                <a:ea typeface="Roboto"/>
                <a:cs typeface="Roboto"/>
                <a:sym typeface="Roboto"/>
              </a:rPr>
              <a:t>Compare and contrast the various machine learning models for their ability to classify credit risk.</a:t>
            </a:r>
            <a:endParaRPr sz="16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3" name="Shape 2973"/>
        <p:cNvGrpSpPr/>
        <p:nvPr/>
      </p:nvGrpSpPr>
      <p:grpSpPr>
        <a:xfrm>
          <a:off x="0" y="0"/>
          <a:ext cx="0" cy="0"/>
          <a:chOff x="0" y="0"/>
          <a:chExt cx="0" cy="0"/>
        </a:xfrm>
      </p:grpSpPr>
      <p:sp>
        <p:nvSpPr>
          <p:cNvPr id="2974" name="Google Shape;2974;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75" name="Google Shape;2975;p1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81" name="Google Shape;2981;p1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82" name="Google Shape;2982;p19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88" name="Google Shape;2988;p1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89" name="Google Shape;2989;p194"/>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200">
                <a:highlight>
                  <a:srgbClr val="FFFF00"/>
                </a:highlight>
              </a:rPr>
              <a:t>Linear regression</a:t>
            </a:r>
            <a:r>
              <a:rPr lang="en" sz="3200"/>
              <a:t> is a model for describing the relationship between a numerical response and one or more variables </a:t>
            </a:r>
            <a:br>
              <a:rPr lang="en" sz="3200"/>
            </a:br>
            <a:r>
              <a:rPr lang="en" sz="3200"/>
              <a:t>that explains the response.</a:t>
            </a:r>
            <a:endParaRPr sz="3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sp>
        <p:nvSpPr>
          <p:cNvPr id="2994" name="Google Shape;2994;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95" name="Google Shape;2995;p195"/>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96" name="Google Shape;2996;p1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statistics and machine learning:</a:t>
            </a:r>
            <a:endParaRPr/>
          </a:p>
        </p:txBody>
      </p:sp>
      <p:sp>
        <p:nvSpPr>
          <p:cNvPr id="2997" name="Google Shape;2997;p1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Linear Regression</a:t>
            </a:r>
            <a:endParaRPr/>
          </a:p>
        </p:txBody>
      </p:sp>
      <p:sp>
        <p:nvSpPr>
          <p:cNvPr id="2998" name="Google Shape;2998;p195"/>
          <p:cNvSpPr txBox="1"/>
          <p:nvPr>
            <p:ph idx="2" type="subTitle"/>
          </p:nvPr>
        </p:nvSpPr>
        <p:spPr>
          <a:xfrm>
            <a:off x="-12300" y="2135850"/>
            <a:ext cx="4298400" cy="17511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2200">
                <a:latin typeface="Roboto Light"/>
                <a:ea typeface="Roboto Light"/>
                <a:cs typeface="Roboto Light"/>
                <a:sym typeface="Roboto Light"/>
              </a:rPr>
              <a:t>The numerical response is known as the </a:t>
            </a:r>
            <a:r>
              <a:rPr b="1" lang="en" sz="2200"/>
              <a:t>dependent variable</a:t>
            </a:r>
            <a:r>
              <a:rPr lang="en" sz="2200">
                <a:latin typeface="Roboto Light"/>
                <a:ea typeface="Roboto Light"/>
                <a:cs typeface="Roboto Light"/>
                <a:sym typeface="Roboto Light"/>
              </a:rPr>
              <a:t> because its value depends on other variables.</a:t>
            </a:r>
            <a:endParaRPr sz="2200">
              <a:latin typeface="Roboto Light"/>
              <a:ea typeface="Roboto Light"/>
              <a:cs typeface="Roboto Light"/>
              <a:sym typeface="Roboto Light"/>
            </a:endParaRPr>
          </a:p>
        </p:txBody>
      </p:sp>
      <p:sp>
        <p:nvSpPr>
          <p:cNvPr id="2999" name="Google Shape;2999;p195"/>
          <p:cNvSpPr txBox="1"/>
          <p:nvPr>
            <p:ph idx="3" type="subTitle"/>
          </p:nvPr>
        </p:nvSpPr>
        <p:spPr>
          <a:xfrm>
            <a:off x="4466800" y="2137398"/>
            <a:ext cx="4677300" cy="1751100"/>
          </a:xfrm>
          <a:prstGeom prst="rect">
            <a:avLst/>
          </a:prstGeom>
        </p:spPr>
        <p:txBody>
          <a:bodyPr anchorCtr="0" anchor="t" bIns="91425" lIns="457200" spcFirstLastPara="1" rIns="182875" wrap="square" tIns="91425">
            <a:noAutofit/>
          </a:bodyPr>
          <a:lstStyle/>
          <a:p>
            <a:pPr indent="0" lvl="0" marL="0" rtl="0" algn="l">
              <a:spcBef>
                <a:spcPts val="0"/>
              </a:spcBef>
              <a:spcAft>
                <a:spcPts val="0"/>
              </a:spcAft>
              <a:buClr>
                <a:schemeClr val="dk1"/>
              </a:buClr>
              <a:buSzPts val="1100"/>
              <a:buFont typeface="Arial"/>
              <a:buNone/>
            </a:pPr>
            <a:r>
              <a:rPr lang="en" sz="2200">
                <a:latin typeface="Roboto Light"/>
                <a:ea typeface="Roboto Light"/>
                <a:cs typeface="Roboto Light"/>
                <a:sym typeface="Roboto Light"/>
              </a:rPr>
              <a:t>These other variables </a:t>
            </a:r>
            <a:br>
              <a:rPr lang="en" sz="2200">
                <a:latin typeface="Roboto Light"/>
                <a:ea typeface="Roboto Light"/>
                <a:cs typeface="Roboto Light"/>
                <a:sym typeface="Roboto Light"/>
              </a:rPr>
            </a:br>
            <a:r>
              <a:rPr lang="en" sz="2200">
                <a:latin typeface="Roboto Light"/>
                <a:ea typeface="Roboto Light"/>
                <a:cs typeface="Roboto Light"/>
                <a:sym typeface="Roboto Light"/>
              </a:rPr>
              <a:t>that explain the dependent variable are known as </a:t>
            </a:r>
            <a:r>
              <a:rPr b="1" lang="en" sz="2200"/>
              <a:t>independent variables</a:t>
            </a:r>
            <a:r>
              <a:rPr lang="en" sz="2200">
                <a:latin typeface="Roboto Light"/>
                <a:ea typeface="Roboto Light"/>
                <a:cs typeface="Roboto Light"/>
                <a:sym typeface="Roboto Light"/>
              </a:rPr>
              <a:t>.</a:t>
            </a:r>
            <a:endParaRPr sz="2200">
              <a:latin typeface="Roboto Light"/>
              <a:ea typeface="Roboto Light"/>
              <a:cs typeface="Roboto Light"/>
              <a:sym typeface="Roboto Light"/>
            </a:endParaRPr>
          </a:p>
          <a:p>
            <a:pPr indent="0" lvl="0" marL="0" rtl="0" algn="l">
              <a:spcBef>
                <a:spcPts val="0"/>
              </a:spcBef>
              <a:spcAft>
                <a:spcPts val="0"/>
              </a:spcAft>
              <a:buNone/>
            </a:pPr>
            <a:r>
              <a:t/>
            </a:r>
            <a:endParaRPr sz="2200">
              <a:latin typeface="Roboto Light"/>
              <a:ea typeface="Roboto Light"/>
              <a:cs typeface="Roboto Light"/>
              <a:sym typeface="Roboto Light"/>
            </a:endParaRPr>
          </a:p>
        </p:txBody>
      </p:sp>
      <p:sp>
        <p:nvSpPr>
          <p:cNvPr id="3000" name="Google Shape;3000;p195"/>
          <p:cNvSpPr txBox="1"/>
          <p:nvPr>
            <p:ph idx="4" type="subTitle"/>
          </p:nvPr>
        </p:nvSpPr>
        <p:spPr>
          <a:xfrm>
            <a:off x="457150" y="1433149"/>
            <a:ext cx="3848100" cy="447000"/>
          </a:xfrm>
          <a:prstGeom prst="rect">
            <a:avLst/>
          </a:prstGeom>
        </p:spPr>
        <p:txBody>
          <a:bodyPr anchorCtr="0" anchor="ctr" bIns="0" lIns="182875" spcFirstLastPara="1" rIns="91425" wrap="square" tIns="0">
            <a:noAutofit/>
          </a:bodyPr>
          <a:lstStyle/>
          <a:p>
            <a:pPr indent="0" lvl="0" marL="0" rtl="0" algn="l">
              <a:spcBef>
                <a:spcPts val="0"/>
              </a:spcBef>
              <a:spcAft>
                <a:spcPts val="0"/>
              </a:spcAft>
              <a:buNone/>
            </a:pPr>
            <a:r>
              <a:rPr lang="en" sz="2200"/>
              <a:t>Dependent variable</a:t>
            </a:r>
            <a:endParaRPr sz="2200"/>
          </a:p>
        </p:txBody>
      </p:sp>
      <p:sp>
        <p:nvSpPr>
          <p:cNvPr id="3001" name="Google Shape;3001;p195"/>
          <p:cNvSpPr txBox="1"/>
          <p:nvPr>
            <p:ph idx="5" type="subTitle"/>
          </p:nvPr>
        </p:nvSpPr>
        <p:spPr>
          <a:xfrm>
            <a:off x="4876750" y="1416600"/>
            <a:ext cx="3848100" cy="447000"/>
          </a:xfrm>
          <a:prstGeom prst="rect">
            <a:avLst/>
          </a:prstGeom>
        </p:spPr>
        <p:txBody>
          <a:bodyPr anchorCtr="0" anchor="ctr" bIns="0" lIns="182875" spcFirstLastPara="1" rIns="91425" wrap="square" tIns="0">
            <a:noAutofit/>
          </a:bodyPr>
          <a:lstStyle/>
          <a:p>
            <a:pPr indent="0" lvl="0" marL="0" rtl="0" algn="l">
              <a:spcBef>
                <a:spcPts val="0"/>
              </a:spcBef>
              <a:spcAft>
                <a:spcPts val="0"/>
              </a:spcAft>
              <a:buNone/>
            </a:pPr>
            <a:r>
              <a:rPr lang="en" sz="2200"/>
              <a:t>Independent variable</a:t>
            </a:r>
            <a:endParaRPr sz="2200"/>
          </a:p>
        </p:txBody>
      </p:sp>
      <p:sp>
        <p:nvSpPr>
          <p:cNvPr id="3002" name="Google Shape;3002;p195"/>
          <p:cNvSpPr txBox="1"/>
          <p:nvPr/>
        </p:nvSpPr>
        <p:spPr>
          <a:xfrm>
            <a:off x="934950" y="3996579"/>
            <a:ext cx="31608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lang="en">
                <a:latin typeface="Roboto"/>
                <a:ea typeface="Roboto"/>
                <a:cs typeface="Roboto"/>
                <a:sym typeface="Roboto"/>
              </a:rPr>
              <a:t>We can use the term </a:t>
            </a:r>
            <a:r>
              <a:rPr b="1" lang="en">
                <a:latin typeface="Roboto"/>
                <a:ea typeface="Roboto"/>
                <a:cs typeface="Roboto"/>
                <a:sym typeface="Roboto"/>
              </a:rPr>
              <a:t>target variable</a:t>
            </a:r>
            <a:r>
              <a:rPr lang="en">
                <a:latin typeface="Roboto"/>
                <a:ea typeface="Roboto"/>
                <a:cs typeface="Roboto"/>
                <a:sym typeface="Roboto"/>
              </a:rPr>
              <a:t> </a:t>
            </a:r>
            <a:br>
              <a:rPr lang="en">
                <a:latin typeface="Roboto"/>
                <a:ea typeface="Roboto"/>
                <a:cs typeface="Roboto"/>
                <a:sym typeface="Roboto"/>
              </a:rPr>
            </a:br>
            <a:r>
              <a:rPr lang="en">
                <a:latin typeface="Roboto"/>
                <a:ea typeface="Roboto"/>
                <a:cs typeface="Roboto"/>
                <a:sym typeface="Roboto"/>
              </a:rPr>
              <a:t>for the dependent variable.</a:t>
            </a:r>
            <a:endParaRPr/>
          </a:p>
        </p:txBody>
      </p:sp>
      <p:pic>
        <p:nvPicPr>
          <p:cNvPr id="3003" name="Google Shape;3003;p195"/>
          <p:cNvPicPr preferRelativeResize="0"/>
          <p:nvPr/>
        </p:nvPicPr>
        <p:blipFill>
          <a:blip r:embed="rId3">
            <a:alphaModFix/>
          </a:blip>
          <a:stretch>
            <a:fillRect/>
          </a:stretch>
        </p:blipFill>
        <p:spPr>
          <a:xfrm>
            <a:off x="313650" y="3981462"/>
            <a:ext cx="621301" cy="621301"/>
          </a:xfrm>
          <a:prstGeom prst="rect">
            <a:avLst/>
          </a:prstGeom>
          <a:noFill/>
          <a:ln>
            <a:noFill/>
          </a:ln>
        </p:spPr>
      </p:pic>
      <p:sp>
        <p:nvSpPr>
          <p:cNvPr id="3004" name="Google Shape;3004;p195"/>
          <p:cNvSpPr txBox="1"/>
          <p:nvPr/>
        </p:nvSpPr>
        <p:spPr>
          <a:xfrm>
            <a:off x="5526000" y="3996579"/>
            <a:ext cx="31608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lang="en">
                <a:latin typeface="Roboto"/>
                <a:ea typeface="Roboto"/>
                <a:cs typeface="Roboto"/>
                <a:sym typeface="Roboto"/>
              </a:rPr>
              <a:t>We can use the term </a:t>
            </a:r>
            <a:r>
              <a:rPr b="1" lang="en">
                <a:latin typeface="Roboto"/>
                <a:ea typeface="Roboto"/>
                <a:cs typeface="Roboto"/>
                <a:sym typeface="Roboto"/>
              </a:rPr>
              <a:t>features</a:t>
            </a:r>
            <a:r>
              <a:rPr lang="en">
                <a:latin typeface="Roboto"/>
                <a:ea typeface="Roboto"/>
                <a:cs typeface="Roboto"/>
                <a:sym typeface="Roboto"/>
              </a:rPr>
              <a:t> </a:t>
            </a:r>
            <a:br>
              <a:rPr lang="en">
                <a:latin typeface="Roboto"/>
                <a:ea typeface="Roboto"/>
                <a:cs typeface="Roboto"/>
                <a:sym typeface="Roboto"/>
              </a:rPr>
            </a:br>
            <a:r>
              <a:rPr lang="en">
                <a:latin typeface="Roboto"/>
                <a:ea typeface="Roboto"/>
                <a:cs typeface="Roboto"/>
                <a:sym typeface="Roboto"/>
              </a:rPr>
              <a:t>for independent variables.</a:t>
            </a:r>
            <a:endParaRPr/>
          </a:p>
        </p:txBody>
      </p:sp>
      <p:pic>
        <p:nvPicPr>
          <p:cNvPr id="3005" name="Google Shape;3005;p195"/>
          <p:cNvPicPr preferRelativeResize="0"/>
          <p:nvPr/>
        </p:nvPicPr>
        <p:blipFill>
          <a:blip r:embed="rId3">
            <a:alphaModFix/>
          </a:blip>
          <a:stretch>
            <a:fillRect/>
          </a:stretch>
        </p:blipFill>
        <p:spPr>
          <a:xfrm>
            <a:off x="4904700" y="3981462"/>
            <a:ext cx="621301" cy="6213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9" name="Shape 3009"/>
        <p:cNvGrpSpPr/>
        <p:nvPr/>
      </p:nvGrpSpPr>
      <p:grpSpPr>
        <a:xfrm>
          <a:off x="0" y="0"/>
          <a:ext cx="0" cy="0"/>
          <a:chOff x="0" y="0"/>
          <a:chExt cx="0" cy="0"/>
        </a:xfrm>
      </p:grpSpPr>
      <p:sp>
        <p:nvSpPr>
          <p:cNvPr id="3010" name="Google Shape;3010;p19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Linear Regression</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011" name="Google Shape;3011;p196"/>
          <p:cNvSpPr txBox="1"/>
          <p:nvPr>
            <p:ph idx="1" type="subTitle"/>
          </p:nvPr>
        </p:nvSpPr>
        <p:spPr>
          <a:xfrm>
            <a:off x="0" y="675975"/>
            <a:ext cx="9144000" cy="364800"/>
          </a:xfrm>
          <a:prstGeom prst="rect">
            <a:avLst/>
          </a:prstGeom>
        </p:spPr>
        <p:txBody>
          <a:bodyPr anchorCtr="0" anchor="t" bIns="91425" lIns="457200" spcFirstLastPara="1" rIns="274300" wrap="square" tIns="91425">
            <a:noAutofit/>
          </a:bodyPr>
          <a:lstStyle/>
          <a:p>
            <a:pPr indent="0" lvl="0" marL="0" rtl="0" algn="l">
              <a:spcBef>
                <a:spcPts val="0"/>
              </a:spcBef>
              <a:spcAft>
                <a:spcPts val="0"/>
              </a:spcAft>
              <a:buNone/>
            </a:pPr>
            <a:r>
              <a:rPr lang="en" sz="1700"/>
              <a:t>We will explore a simple linear regression with one </a:t>
            </a:r>
            <a:r>
              <a:rPr lang="en" sz="1700"/>
              <a:t>independent variable.</a:t>
            </a:r>
            <a:r>
              <a:rPr lang="en" sz="1700"/>
              <a:t> </a:t>
            </a:r>
            <a:endParaRPr sz="1700"/>
          </a:p>
          <a:p>
            <a:pPr indent="0" lvl="0" marL="0" rtl="0" algn="l">
              <a:spcBef>
                <a:spcPts val="0"/>
              </a:spcBef>
              <a:spcAft>
                <a:spcPts val="0"/>
              </a:spcAft>
              <a:buNone/>
            </a:pPr>
            <a:r>
              <a:rPr lang="en" sz="1700"/>
              <a:t>This type of linear regression is represented by the following formula:</a:t>
            </a:r>
            <a:endParaRPr sz="1700"/>
          </a:p>
        </p:txBody>
      </p:sp>
      <p:sp>
        <p:nvSpPr>
          <p:cNvPr id="3012" name="Google Shape;3012;p1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13" name="Google Shape;3013;p196"/>
          <p:cNvSpPr txBox="1"/>
          <p:nvPr/>
        </p:nvSpPr>
        <p:spPr>
          <a:xfrm>
            <a:off x="1040650" y="4146400"/>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Dependent variable</a:t>
            </a:r>
            <a:endParaRPr>
              <a:latin typeface="Roboto"/>
              <a:ea typeface="Roboto"/>
              <a:cs typeface="Roboto"/>
              <a:sym typeface="Roboto"/>
            </a:endParaRPr>
          </a:p>
        </p:txBody>
      </p:sp>
      <p:cxnSp>
        <p:nvCxnSpPr>
          <p:cNvPr id="3014" name="Google Shape;3014;p196"/>
          <p:cNvCxnSpPr>
            <a:stCxn id="3015" idx="0"/>
          </p:cNvCxnSpPr>
          <p:nvPr/>
        </p:nvCxnSpPr>
        <p:spPr>
          <a:xfrm rot="10800000">
            <a:off x="5999837" y="2694775"/>
            <a:ext cx="0" cy="811800"/>
          </a:xfrm>
          <a:prstGeom prst="straightConnector1">
            <a:avLst/>
          </a:prstGeom>
          <a:noFill/>
          <a:ln cap="flat" cmpd="sng" w="38100">
            <a:solidFill>
              <a:srgbClr val="FF0000"/>
            </a:solidFill>
            <a:prstDash val="solid"/>
            <a:round/>
            <a:headEnd len="med" w="med" type="none"/>
            <a:tailEnd len="med" w="med" type="triangle"/>
          </a:ln>
        </p:spPr>
      </p:cxnSp>
      <p:sp>
        <p:nvSpPr>
          <p:cNvPr id="3015" name="Google Shape;3015;p196"/>
          <p:cNvSpPr txBox="1"/>
          <p:nvPr/>
        </p:nvSpPr>
        <p:spPr>
          <a:xfrm>
            <a:off x="5672987" y="3506575"/>
            <a:ext cx="6537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Slope</a:t>
            </a:r>
            <a:endParaRPr>
              <a:latin typeface="Roboto"/>
              <a:ea typeface="Roboto"/>
              <a:cs typeface="Roboto"/>
              <a:sym typeface="Roboto"/>
            </a:endParaRPr>
          </a:p>
        </p:txBody>
      </p:sp>
      <p:cxnSp>
        <p:nvCxnSpPr>
          <p:cNvPr id="3016" name="Google Shape;3016;p196"/>
          <p:cNvCxnSpPr/>
          <p:nvPr/>
        </p:nvCxnSpPr>
        <p:spPr>
          <a:xfrm rot="10800000">
            <a:off x="6925512" y="2683150"/>
            <a:ext cx="0" cy="1521600"/>
          </a:xfrm>
          <a:prstGeom prst="straightConnector1">
            <a:avLst/>
          </a:prstGeom>
          <a:noFill/>
          <a:ln cap="flat" cmpd="sng" w="38100">
            <a:solidFill>
              <a:srgbClr val="FF0000"/>
            </a:solidFill>
            <a:prstDash val="solid"/>
            <a:round/>
            <a:headEnd len="med" w="med" type="none"/>
            <a:tailEnd len="med" w="med" type="triangle"/>
          </a:ln>
        </p:spPr>
      </p:cxnSp>
      <p:sp>
        <p:nvSpPr>
          <p:cNvPr id="3017" name="Google Shape;3017;p196"/>
          <p:cNvSpPr txBox="1"/>
          <p:nvPr/>
        </p:nvSpPr>
        <p:spPr>
          <a:xfrm>
            <a:off x="5891412" y="4146400"/>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Independent variable</a:t>
            </a:r>
            <a:endParaRPr>
              <a:latin typeface="Roboto"/>
              <a:ea typeface="Roboto"/>
              <a:cs typeface="Roboto"/>
              <a:sym typeface="Roboto"/>
            </a:endParaRPr>
          </a:p>
        </p:txBody>
      </p:sp>
      <p:sp>
        <p:nvSpPr>
          <p:cNvPr id="3018" name="Google Shape;3018;p196"/>
          <p:cNvSpPr txBox="1"/>
          <p:nvPr/>
        </p:nvSpPr>
        <p:spPr>
          <a:xfrm>
            <a:off x="2987063" y="4146400"/>
            <a:ext cx="2068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Roboto"/>
                <a:ea typeface="Roboto"/>
                <a:cs typeface="Roboto"/>
                <a:sym typeface="Roboto"/>
              </a:rPr>
              <a:t>y</a:t>
            </a:r>
            <a:r>
              <a:rPr lang="en">
                <a:latin typeface="Roboto"/>
                <a:ea typeface="Roboto"/>
                <a:cs typeface="Roboto"/>
                <a:sym typeface="Roboto"/>
              </a:rPr>
              <a:t> intercept</a:t>
            </a:r>
            <a:endParaRPr>
              <a:latin typeface="Roboto"/>
              <a:ea typeface="Roboto"/>
              <a:cs typeface="Roboto"/>
              <a:sym typeface="Roboto"/>
            </a:endParaRPr>
          </a:p>
        </p:txBody>
      </p:sp>
      <p:cxnSp>
        <p:nvCxnSpPr>
          <p:cNvPr id="3019" name="Google Shape;3019;p196"/>
          <p:cNvCxnSpPr/>
          <p:nvPr/>
        </p:nvCxnSpPr>
        <p:spPr>
          <a:xfrm rot="10800000">
            <a:off x="4042012" y="2729950"/>
            <a:ext cx="0" cy="1474800"/>
          </a:xfrm>
          <a:prstGeom prst="straightConnector1">
            <a:avLst/>
          </a:prstGeom>
          <a:noFill/>
          <a:ln cap="flat" cmpd="sng" w="38100">
            <a:solidFill>
              <a:srgbClr val="FF0000"/>
            </a:solidFill>
            <a:prstDash val="solid"/>
            <a:round/>
            <a:headEnd len="med" w="med" type="none"/>
            <a:tailEnd len="med" w="med" type="triangle"/>
          </a:ln>
        </p:spPr>
      </p:cxnSp>
      <p:cxnSp>
        <p:nvCxnSpPr>
          <p:cNvPr id="3020" name="Google Shape;3020;p196"/>
          <p:cNvCxnSpPr/>
          <p:nvPr/>
        </p:nvCxnSpPr>
        <p:spPr>
          <a:xfrm rot="10800000">
            <a:off x="2008887" y="2945350"/>
            <a:ext cx="0" cy="1259400"/>
          </a:xfrm>
          <a:prstGeom prst="straightConnector1">
            <a:avLst/>
          </a:prstGeom>
          <a:noFill/>
          <a:ln cap="flat" cmpd="sng" w="38100">
            <a:solidFill>
              <a:srgbClr val="FF0000"/>
            </a:solidFill>
            <a:prstDash val="solid"/>
            <a:round/>
            <a:headEnd len="med" w="med" type="none"/>
            <a:tailEnd len="med" w="med" type="triangle"/>
          </a:ln>
        </p:spPr>
      </p:cxnSp>
      <p:sp>
        <p:nvSpPr>
          <p:cNvPr id="3021" name="Google Shape;3021;p196"/>
          <p:cNvSpPr txBox="1"/>
          <p:nvPr/>
        </p:nvSpPr>
        <p:spPr>
          <a:xfrm>
            <a:off x="0" y="1280175"/>
            <a:ext cx="9144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600">
                <a:latin typeface="Old Standard TT"/>
                <a:ea typeface="Old Standard TT"/>
                <a:cs typeface="Old Standard TT"/>
                <a:sym typeface="Old Standard TT"/>
              </a:rPr>
              <a:t>y</a:t>
            </a:r>
            <a:r>
              <a:rPr lang="en" sz="9600"/>
              <a:t> </a:t>
            </a:r>
            <a:r>
              <a:rPr lang="en" sz="9600">
                <a:latin typeface="Roboto Mono Light"/>
                <a:ea typeface="Roboto Mono Light"/>
                <a:cs typeface="Roboto Mono Light"/>
                <a:sym typeface="Roboto Mono Light"/>
              </a:rPr>
              <a:t>=</a:t>
            </a:r>
            <a:r>
              <a:rPr lang="en" sz="9600">
                <a:latin typeface="Roboto Light"/>
                <a:ea typeface="Roboto Light"/>
                <a:cs typeface="Roboto Light"/>
                <a:sym typeface="Roboto Light"/>
              </a:rPr>
              <a:t> </a:t>
            </a:r>
            <a:r>
              <a:rPr i="1" lang="en" sz="9600">
                <a:solidFill>
                  <a:schemeClr val="dk1"/>
                </a:solidFill>
                <a:latin typeface="Old Standard TT"/>
                <a:ea typeface="Old Standard TT"/>
                <a:cs typeface="Old Standard TT"/>
                <a:sym typeface="Old Standard TT"/>
              </a:rPr>
              <a:t>a </a:t>
            </a:r>
            <a:r>
              <a:rPr lang="en" sz="9600">
                <a:solidFill>
                  <a:schemeClr val="dk1"/>
                </a:solidFill>
                <a:latin typeface="Roboto Mono Light"/>
                <a:ea typeface="Roboto Mono Light"/>
                <a:cs typeface="Roboto Mono Light"/>
                <a:sym typeface="Roboto Mono Light"/>
              </a:rPr>
              <a:t>+</a:t>
            </a:r>
            <a:r>
              <a:rPr lang="en" sz="9600">
                <a:solidFill>
                  <a:schemeClr val="dk1"/>
                </a:solidFill>
                <a:latin typeface="Roboto Light"/>
                <a:ea typeface="Roboto Light"/>
                <a:cs typeface="Roboto Light"/>
                <a:sym typeface="Roboto Light"/>
              </a:rPr>
              <a:t> </a:t>
            </a:r>
            <a:r>
              <a:rPr i="1" lang="en" sz="9600">
                <a:solidFill>
                  <a:schemeClr val="dk1"/>
                </a:solidFill>
                <a:latin typeface="Old Standard TT"/>
                <a:ea typeface="Old Standard TT"/>
                <a:cs typeface="Old Standard TT"/>
                <a:sym typeface="Old Standard TT"/>
              </a:rPr>
              <a:t>bX</a:t>
            </a:r>
            <a:endParaRPr sz="9600">
              <a:latin typeface="Roboto Light"/>
              <a:ea typeface="Roboto Light"/>
              <a:cs typeface="Roboto Light"/>
              <a:sym typeface="Robo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197"/>
          <p:cNvSpPr txBox="1"/>
          <p:nvPr>
            <p:ph idx="1" type="subTitle"/>
          </p:nvPr>
        </p:nvSpPr>
        <p:spPr>
          <a:xfrm>
            <a:off x="75" y="1259488"/>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This linear </a:t>
            </a:r>
            <a:r>
              <a:rPr lang="en">
                <a:latin typeface="Roboto Medium"/>
                <a:ea typeface="Roboto Medium"/>
                <a:cs typeface="Roboto Medium"/>
                <a:sym typeface="Roboto Medium"/>
              </a:rPr>
              <a:t>relationship</a:t>
            </a:r>
            <a:r>
              <a:rPr lang="en">
                <a:latin typeface="Roboto Medium"/>
                <a:ea typeface="Roboto Medium"/>
                <a:cs typeface="Roboto Medium"/>
                <a:sym typeface="Roboto Medium"/>
              </a:rPr>
              <a:t> implies the following:</a:t>
            </a:r>
            <a:endParaRPr>
              <a:latin typeface="Roboto Medium"/>
              <a:ea typeface="Roboto Medium"/>
              <a:cs typeface="Roboto Medium"/>
              <a:sym typeface="Roboto Medium"/>
            </a:endParaRPr>
          </a:p>
        </p:txBody>
      </p:sp>
      <p:sp>
        <p:nvSpPr>
          <p:cNvPr id="3027" name="Google Shape;3027;p1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28" name="Google Shape;3028;p197"/>
          <p:cNvSpPr/>
          <p:nvPr/>
        </p:nvSpPr>
        <p:spPr>
          <a:xfrm>
            <a:off x="1141350" y="1731613"/>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97"/>
          <p:cNvSpPr/>
          <p:nvPr/>
        </p:nvSpPr>
        <p:spPr>
          <a:xfrm>
            <a:off x="1141350" y="2322688"/>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97"/>
          <p:cNvSpPr/>
          <p:nvPr/>
        </p:nvSpPr>
        <p:spPr>
          <a:xfrm>
            <a:off x="1141275" y="2913788"/>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97"/>
          <p:cNvSpPr/>
          <p:nvPr/>
        </p:nvSpPr>
        <p:spPr>
          <a:xfrm>
            <a:off x="1141350" y="3504913"/>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2" name="Google Shape;3032;p197"/>
          <p:cNvGrpSpPr/>
          <p:nvPr/>
        </p:nvGrpSpPr>
        <p:grpSpPr>
          <a:xfrm>
            <a:off x="429768" y="1779662"/>
            <a:ext cx="546418" cy="390260"/>
            <a:chOff x="463425" y="1453125"/>
            <a:chExt cx="735125" cy="513838"/>
          </a:xfrm>
        </p:grpSpPr>
        <p:sp>
          <p:nvSpPr>
            <p:cNvPr id="3033" name="Google Shape;3033;p19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3AE5F8"/>
            </a:solidFill>
            <a:ln>
              <a:noFill/>
            </a:ln>
          </p:spPr>
        </p:sp>
        <p:sp>
          <p:nvSpPr>
            <p:cNvPr id="3034" name="Google Shape;3034;p19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2297A7"/>
            </a:solidFill>
            <a:ln>
              <a:noFill/>
            </a:ln>
          </p:spPr>
        </p:sp>
      </p:grpSp>
      <p:grpSp>
        <p:nvGrpSpPr>
          <p:cNvPr id="3035" name="Google Shape;3035;p197"/>
          <p:cNvGrpSpPr/>
          <p:nvPr/>
        </p:nvGrpSpPr>
        <p:grpSpPr>
          <a:xfrm>
            <a:off x="429768" y="2370752"/>
            <a:ext cx="546418" cy="390260"/>
            <a:chOff x="463425" y="1453125"/>
            <a:chExt cx="735125" cy="513838"/>
          </a:xfrm>
        </p:grpSpPr>
        <p:sp>
          <p:nvSpPr>
            <p:cNvPr id="3036" name="Google Shape;3036;p19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3AE5F8"/>
            </a:solidFill>
            <a:ln>
              <a:noFill/>
            </a:ln>
          </p:spPr>
        </p:sp>
        <p:sp>
          <p:nvSpPr>
            <p:cNvPr id="3037" name="Google Shape;3037;p19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2297A7"/>
            </a:solidFill>
            <a:ln>
              <a:noFill/>
            </a:ln>
          </p:spPr>
        </p:sp>
      </p:grpSp>
      <p:grpSp>
        <p:nvGrpSpPr>
          <p:cNvPr id="3038" name="Google Shape;3038;p197"/>
          <p:cNvGrpSpPr/>
          <p:nvPr/>
        </p:nvGrpSpPr>
        <p:grpSpPr>
          <a:xfrm>
            <a:off x="429768" y="2961842"/>
            <a:ext cx="546418" cy="390260"/>
            <a:chOff x="463425" y="1453125"/>
            <a:chExt cx="735125" cy="513838"/>
          </a:xfrm>
        </p:grpSpPr>
        <p:sp>
          <p:nvSpPr>
            <p:cNvPr id="3039" name="Google Shape;3039;p19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3AE5F8"/>
            </a:solidFill>
            <a:ln>
              <a:noFill/>
            </a:ln>
          </p:spPr>
        </p:sp>
        <p:sp>
          <p:nvSpPr>
            <p:cNvPr id="3040" name="Google Shape;3040;p19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2297A7"/>
            </a:solidFill>
            <a:ln>
              <a:noFill/>
            </a:ln>
          </p:spPr>
        </p:sp>
      </p:grpSp>
      <p:grpSp>
        <p:nvGrpSpPr>
          <p:cNvPr id="3041" name="Google Shape;3041;p197"/>
          <p:cNvGrpSpPr/>
          <p:nvPr/>
        </p:nvGrpSpPr>
        <p:grpSpPr>
          <a:xfrm>
            <a:off x="429768" y="3552932"/>
            <a:ext cx="546418" cy="390260"/>
            <a:chOff x="463425" y="1453125"/>
            <a:chExt cx="735125" cy="513838"/>
          </a:xfrm>
        </p:grpSpPr>
        <p:sp>
          <p:nvSpPr>
            <p:cNvPr id="3042" name="Google Shape;3042;p19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3AE5F8"/>
            </a:solidFill>
            <a:ln>
              <a:noFill/>
            </a:ln>
          </p:spPr>
        </p:sp>
        <p:sp>
          <p:nvSpPr>
            <p:cNvPr id="3043" name="Google Shape;3043;p19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2297A7"/>
            </a:solidFill>
            <a:ln>
              <a:noFill/>
            </a:ln>
          </p:spPr>
        </p:sp>
      </p:grpSp>
      <p:sp>
        <p:nvSpPr>
          <p:cNvPr id="3044" name="Google Shape;3044;p197"/>
          <p:cNvSpPr txBox="1"/>
          <p:nvPr>
            <p:ph idx="1" type="subTitle"/>
          </p:nvPr>
        </p:nvSpPr>
        <p:spPr>
          <a:xfrm>
            <a:off x="25" y="1731613"/>
            <a:ext cx="9168600" cy="486300"/>
          </a:xfrm>
          <a:prstGeom prst="rect">
            <a:avLst/>
          </a:prstGeom>
          <a:noFill/>
          <a:ln>
            <a:noFill/>
          </a:ln>
        </p:spPr>
        <p:txBody>
          <a:bodyPr anchorCtr="0" anchor="ctr" bIns="0" lIns="1280150"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As </a:t>
            </a:r>
            <a:r>
              <a:rPr i="1" lang="en" sz="1600">
                <a:latin typeface="Roboto"/>
                <a:ea typeface="Roboto"/>
                <a:cs typeface="Roboto"/>
                <a:sym typeface="Roboto"/>
              </a:rPr>
              <a:t>X</a:t>
            </a:r>
            <a:r>
              <a:rPr lang="en" sz="1600">
                <a:latin typeface="Roboto"/>
                <a:ea typeface="Roboto"/>
                <a:cs typeface="Roboto"/>
                <a:sym typeface="Roboto"/>
              </a:rPr>
              <a:t> increases, </a:t>
            </a:r>
            <a:r>
              <a:rPr i="1" lang="en" sz="1600">
                <a:latin typeface="Roboto"/>
                <a:ea typeface="Roboto"/>
                <a:cs typeface="Roboto"/>
                <a:sym typeface="Roboto"/>
              </a:rPr>
              <a:t>y</a:t>
            </a:r>
            <a:r>
              <a:rPr lang="en" sz="1600">
                <a:latin typeface="Roboto"/>
                <a:ea typeface="Roboto"/>
                <a:cs typeface="Roboto"/>
                <a:sym typeface="Roboto"/>
              </a:rPr>
              <a:t> increases.</a:t>
            </a:r>
            <a:endParaRPr sz="1600">
              <a:latin typeface="Roboto"/>
              <a:ea typeface="Roboto"/>
              <a:cs typeface="Roboto"/>
              <a:sym typeface="Roboto"/>
            </a:endParaRPr>
          </a:p>
        </p:txBody>
      </p:sp>
      <p:sp>
        <p:nvSpPr>
          <p:cNvPr id="3045" name="Google Shape;3045;p197"/>
          <p:cNvSpPr txBox="1"/>
          <p:nvPr>
            <p:ph idx="2" type="subTitle"/>
          </p:nvPr>
        </p:nvSpPr>
        <p:spPr>
          <a:xfrm>
            <a:off x="25" y="2322163"/>
            <a:ext cx="9168600" cy="486300"/>
          </a:xfrm>
          <a:prstGeom prst="rect">
            <a:avLst/>
          </a:prstGeom>
          <a:noFill/>
          <a:ln>
            <a:noFill/>
          </a:ln>
        </p:spPr>
        <p:txBody>
          <a:bodyPr anchorCtr="0" anchor="ctr" bIns="0" lIns="1280150"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How fast </a:t>
            </a:r>
            <a:r>
              <a:rPr i="1" lang="en" sz="1600">
                <a:solidFill>
                  <a:schemeClr val="dk1"/>
                </a:solidFill>
                <a:latin typeface="Roboto"/>
                <a:ea typeface="Roboto"/>
                <a:cs typeface="Roboto"/>
                <a:sym typeface="Roboto"/>
              </a:rPr>
              <a:t>y</a:t>
            </a:r>
            <a:r>
              <a:rPr lang="en" sz="1600">
                <a:latin typeface="Roboto"/>
                <a:ea typeface="Roboto"/>
                <a:cs typeface="Roboto"/>
                <a:sym typeface="Roboto"/>
              </a:rPr>
              <a:t> increases in relation to </a:t>
            </a:r>
            <a:r>
              <a:rPr i="1" lang="en" sz="1600">
                <a:solidFill>
                  <a:schemeClr val="dk1"/>
                </a:solidFill>
                <a:latin typeface="Roboto"/>
                <a:ea typeface="Roboto"/>
                <a:cs typeface="Roboto"/>
                <a:sym typeface="Roboto"/>
              </a:rPr>
              <a:t>X</a:t>
            </a:r>
            <a:r>
              <a:rPr lang="en" sz="1600">
                <a:latin typeface="Roboto"/>
                <a:ea typeface="Roboto"/>
                <a:cs typeface="Roboto"/>
                <a:sym typeface="Roboto"/>
              </a:rPr>
              <a:t> is called the slope.</a:t>
            </a:r>
            <a:endParaRPr sz="1600">
              <a:latin typeface="Roboto"/>
              <a:ea typeface="Roboto"/>
              <a:cs typeface="Roboto"/>
              <a:sym typeface="Roboto"/>
            </a:endParaRPr>
          </a:p>
        </p:txBody>
      </p:sp>
      <p:sp>
        <p:nvSpPr>
          <p:cNvPr id="3046" name="Google Shape;3046;p197"/>
          <p:cNvSpPr txBox="1"/>
          <p:nvPr>
            <p:ph idx="3" type="subTitle"/>
          </p:nvPr>
        </p:nvSpPr>
        <p:spPr>
          <a:xfrm>
            <a:off x="25" y="2912713"/>
            <a:ext cx="9168600" cy="486300"/>
          </a:xfrm>
          <a:prstGeom prst="rect">
            <a:avLst/>
          </a:prstGeom>
          <a:noFill/>
          <a:ln>
            <a:noFill/>
          </a:ln>
        </p:spPr>
        <p:txBody>
          <a:bodyPr anchorCtr="0" anchor="ctr" bIns="0" lIns="1280150"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The slope is represented by the letter </a:t>
            </a:r>
            <a:r>
              <a:rPr i="1" lang="en" sz="1600">
                <a:latin typeface="Roboto"/>
                <a:ea typeface="Roboto"/>
                <a:cs typeface="Roboto"/>
                <a:sym typeface="Roboto"/>
              </a:rPr>
              <a:t>b</a:t>
            </a:r>
            <a:r>
              <a:rPr lang="en" sz="1600">
                <a:latin typeface="Roboto"/>
                <a:ea typeface="Roboto"/>
                <a:cs typeface="Roboto"/>
                <a:sym typeface="Roboto"/>
              </a:rPr>
              <a:t> in the formula.</a:t>
            </a:r>
            <a:endParaRPr sz="1600">
              <a:latin typeface="Roboto"/>
              <a:ea typeface="Roboto"/>
              <a:cs typeface="Roboto"/>
              <a:sym typeface="Roboto"/>
            </a:endParaRPr>
          </a:p>
        </p:txBody>
      </p:sp>
      <p:sp>
        <p:nvSpPr>
          <p:cNvPr id="3047" name="Google Shape;3047;p197"/>
          <p:cNvSpPr txBox="1"/>
          <p:nvPr>
            <p:ph idx="4" type="subTitle"/>
          </p:nvPr>
        </p:nvSpPr>
        <p:spPr>
          <a:xfrm>
            <a:off x="25" y="3503263"/>
            <a:ext cx="9168600" cy="486300"/>
          </a:xfrm>
          <a:prstGeom prst="rect">
            <a:avLst/>
          </a:prstGeom>
          <a:noFill/>
          <a:ln>
            <a:noFill/>
          </a:ln>
        </p:spPr>
        <p:txBody>
          <a:bodyPr anchorCtr="0" anchor="ctr" bIns="0" lIns="1280150"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The value of </a:t>
            </a:r>
            <a:r>
              <a:rPr i="1" lang="en" sz="1600">
                <a:latin typeface="Roboto"/>
                <a:ea typeface="Roboto"/>
                <a:cs typeface="Roboto"/>
                <a:sym typeface="Roboto"/>
              </a:rPr>
              <a:t>y</a:t>
            </a:r>
            <a:r>
              <a:rPr lang="en" sz="1600">
                <a:latin typeface="Roboto"/>
                <a:ea typeface="Roboto"/>
                <a:cs typeface="Roboto"/>
                <a:sym typeface="Roboto"/>
              </a:rPr>
              <a:t> when </a:t>
            </a:r>
            <a:r>
              <a:rPr i="1" lang="en" sz="1600">
                <a:latin typeface="Roboto"/>
                <a:ea typeface="Roboto"/>
                <a:cs typeface="Roboto"/>
                <a:sym typeface="Roboto"/>
              </a:rPr>
              <a:t>X</a:t>
            </a:r>
            <a:r>
              <a:rPr lang="en" sz="1600">
                <a:latin typeface="Roboto"/>
                <a:ea typeface="Roboto"/>
                <a:cs typeface="Roboto"/>
                <a:sym typeface="Roboto"/>
              </a:rPr>
              <a:t> is 0 is called the </a:t>
            </a:r>
            <a:r>
              <a:rPr i="1" lang="en" sz="1600">
                <a:latin typeface="Roboto"/>
                <a:ea typeface="Roboto"/>
                <a:cs typeface="Roboto"/>
                <a:sym typeface="Roboto"/>
              </a:rPr>
              <a:t>y</a:t>
            </a:r>
            <a:r>
              <a:rPr lang="en" sz="1600">
                <a:latin typeface="Roboto"/>
                <a:ea typeface="Roboto"/>
                <a:cs typeface="Roboto"/>
                <a:sym typeface="Roboto"/>
              </a:rPr>
              <a:t>-intercept. It is represented by the letter </a:t>
            </a:r>
            <a:r>
              <a:rPr i="1" lang="en" sz="1600">
                <a:latin typeface="Roboto"/>
                <a:ea typeface="Roboto"/>
                <a:cs typeface="Roboto"/>
                <a:sym typeface="Roboto"/>
              </a:rPr>
              <a:t>a</a:t>
            </a:r>
            <a:r>
              <a:rPr lang="en" sz="1600">
                <a:latin typeface="Roboto"/>
                <a:ea typeface="Roboto"/>
                <a:cs typeface="Roboto"/>
                <a:sym typeface="Roboto"/>
              </a:rPr>
              <a:t>.</a:t>
            </a:r>
            <a:endParaRPr sz="1600">
              <a:latin typeface="Roboto"/>
              <a:ea typeface="Roboto"/>
              <a:cs typeface="Roboto"/>
              <a:sym typeface="Roboto"/>
            </a:endParaRPr>
          </a:p>
        </p:txBody>
      </p:sp>
      <p:sp>
        <p:nvSpPr>
          <p:cNvPr id="3048" name="Google Shape;3048;p197"/>
          <p:cNvSpPr/>
          <p:nvPr/>
        </p:nvSpPr>
        <p:spPr>
          <a:xfrm>
            <a:off x="1116950" y="4204150"/>
            <a:ext cx="7728300" cy="528900"/>
          </a:xfrm>
          <a:prstGeom prst="roundRect">
            <a:avLst>
              <a:gd fmla="val 16667" name="adj"/>
            </a:avLst>
          </a:prstGeom>
          <a:solidFill>
            <a:srgbClr val="FECF48"/>
          </a:solidFill>
          <a:ln>
            <a:noFill/>
          </a:ln>
        </p:spPr>
        <p:txBody>
          <a:bodyPr anchorCtr="0" anchor="ctr" bIns="91425" lIns="18287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We consider a linear regression to be a supervised learning model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because it can predict the value of </a:t>
            </a:r>
            <a:r>
              <a:rPr i="1" lang="en" sz="1600">
                <a:solidFill>
                  <a:schemeClr val="dk1"/>
                </a:solidFill>
                <a:latin typeface="Roboto"/>
                <a:ea typeface="Roboto"/>
                <a:cs typeface="Roboto"/>
                <a:sym typeface="Roboto"/>
              </a:rPr>
              <a:t>y</a:t>
            </a:r>
            <a:r>
              <a:rPr lang="en" sz="1600">
                <a:solidFill>
                  <a:schemeClr val="dk1"/>
                </a:solidFill>
                <a:latin typeface="Roboto"/>
                <a:ea typeface="Roboto"/>
                <a:cs typeface="Roboto"/>
                <a:sym typeface="Roboto"/>
              </a:rPr>
              <a:t> based on historical data.</a:t>
            </a:r>
            <a:endParaRPr b="0" i="0" sz="1600" u="none" cap="none" strike="noStrike">
              <a:solidFill>
                <a:srgbClr val="000000"/>
              </a:solidFill>
              <a:latin typeface="Roboto"/>
              <a:ea typeface="Roboto"/>
              <a:cs typeface="Roboto"/>
              <a:sym typeface="Roboto"/>
            </a:endParaRPr>
          </a:p>
        </p:txBody>
      </p:sp>
      <p:pic>
        <p:nvPicPr>
          <p:cNvPr id="3049" name="Google Shape;3049;p197"/>
          <p:cNvPicPr preferRelativeResize="0"/>
          <p:nvPr/>
        </p:nvPicPr>
        <p:blipFill rotWithShape="1">
          <a:blip r:embed="rId3">
            <a:alphaModFix/>
          </a:blip>
          <a:srcRect b="0" l="0" r="0" t="0"/>
          <a:stretch/>
        </p:blipFill>
        <p:spPr>
          <a:xfrm>
            <a:off x="326999" y="4101812"/>
            <a:ext cx="702599" cy="702599"/>
          </a:xfrm>
          <a:prstGeom prst="rect">
            <a:avLst/>
          </a:prstGeom>
          <a:noFill/>
          <a:ln>
            <a:noFill/>
          </a:ln>
        </p:spPr>
      </p:pic>
      <p:sp>
        <p:nvSpPr>
          <p:cNvPr id="3050" name="Google Shape;3050;p197"/>
          <p:cNvSpPr/>
          <p:nvPr/>
        </p:nvSpPr>
        <p:spPr>
          <a:xfrm>
            <a:off x="163325" y="583300"/>
            <a:ext cx="8796000" cy="18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97"/>
          <p:cNvSpPr txBox="1"/>
          <p:nvPr/>
        </p:nvSpPr>
        <p:spPr>
          <a:xfrm>
            <a:off x="0" y="3175"/>
            <a:ext cx="9144000" cy="1200600"/>
          </a:xfrm>
          <a:prstGeom prst="rect">
            <a:avLst/>
          </a:prstGeom>
          <a:noFill/>
          <a:ln>
            <a:noFill/>
          </a:ln>
        </p:spPr>
        <p:txBody>
          <a:bodyPr anchorCtr="0" anchor="t" bIns="91425" lIns="91425" spcFirstLastPara="1" rIns="91425" wrap="square" tIns="0">
            <a:spAutoFit/>
          </a:bodyPr>
          <a:lstStyle/>
          <a:p>
            <a:pPr indent="0" lvl="0" marL="0" rtl="0" algn="ctr">
              <a:spcBef>
                <a:spcPts val="0"/>
              </a:spcBef>
              <a:spcAft>
                <a:spcPts val="0"/>
              </a:spcAft>
              <a:buNone/>
            </a:pPr>
            <a:r>
              <a:rPr i="1" lang="en" sz="7200">
                <a:latin typeface="Old Standard TT"/>
                <a:ea typeface="Old Standard TT"/>
                <a:cs typeface="Old Standard TT"/>
                <a:sym typeface="Old Standard TT"/>
              </a:rPr>
              <a:t>y</a:t>
            </a:r>
            <a:r>
              <a:rPr lang="en" sz="7200"/>
              <a:t> </a:t>
            </a:r>
            <a:r>
              <a:rPr lang="en" sz="7200">
                <a:latin typeface="Roboto Mono Light"/>
                <a:ea typeface="Roboto Mono Light"/>
                <a:cs typeface="Roboto Mono Light"/>
                <a:sym typeface="Roboto Mono Light"/>
              </a:rPr>
              <a:t>=</a:t>
            </a:r>
            <a:r>
              <a:rPr lang="en" sz="7200">
                <a:latin typeface="Roboto Light"/>
                <a:ea typeface="Roboto Light"/>
                <a:cs typeface="Roboto Light"/>
                <a:sym typeface="Roboto Light"/>
              </a:rPr>
              <a:t> </a:t>
            </a:r>
            <a:r>
              <a:rPr i="1" lang="en" sz="7200">
                <a:solidFill>
                  <a:schemeClr val="dk1"/>
                </a:solidFill>
                <a:latin typeface="Old Standard TT"/>
                <a:ea typeface="Old Standard TT"/>
                <a:cs typeface="Old Standard TT"/>
                <a:sym typeface="Old Standard TT"/>
              </a:rPr>
              <a:t>a </a:t>
            </a:r>
            <a:r>
              <a:rPr lang="en" sz="7200">
                <a:solidFill>
                  <a:schemeClr val="dk1"/>
                </a:solidFill>
                <a:latin typeface="Roboto Mono Light"/>
                <a:ea typeface="Roboto Mono Light"/>
                <a:cs typeface="Roboto Mono Light"/>
                <a:sym typeface="Roboto Mono Light"/>
              </a:rPr>
              <a:t>+</a:t>
            </a:r>
            <a:r>
              <a:rPr lang="en" sz="7200">
                <a:solidFill>
                  <a:schemeClr val="dk1"/>
                </a:solidFill>
                <a:latin typeface="Roboto Light"/>
                <a:ea typeface="Roboto Light"/>
                <a:cs typeface="Roboto Light"/>
                <a:sym typeface="Roboto Light"/>
              </a:rPr>
              <a:t> </a:t>
            </a:r>
            <a:r>
              <a:rPr i="1" lang="en" sz="7200">
                <a:solidFill>
                  <a:schemeClr val="dk1"/>
                </a:solidFill>
                <a:latin typeface="Old Standard TT"/>
                <a:ea typeface="Old Standard TT"/>
                <a:cs typeface="Old Standard TT"/>
                <a:sym typeface="Old Standard TT"/>
              </a:rPr>
              <a:t>bX</a:t>
            </a:r>
            <a:endParaRPr sz="7200">
              <a:latin typeface="Roboto Light"/>
              <a:ea typeface="Roboto Light"/>
              <a:cs typeface="Roboto Light"/>
              <a:sym typeface="Robo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5" name="Shape 3055"/>
        <p:cNvGrpSpPr/>
        <p:nvPr/>
      </p:nvGrpSpPr>
      <p:grpSpPr>
        <a:xfrm>
          <a:off x="0" y="0"/>
          <a:ext cx="0" cy="0"/>
          <a:chOff x="0" y="0"/>
          <a:chExt cx="0" cy="0"/>
        </a:xfrm>
      </p:grpSpPr>
      <p:sp>
        <p:nvSpPr>
          <p:cNvPr id="3056" name="Google Shape;3056;p19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Linear Regression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057" name="Google Shape;3057;p1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Let’s implement a simple linear regression model by using scikit-learn.</a:t>
            </a:r>
            <a:endParaRPr/>
          </a:p>
        </p:txBody>
      </p:sp>
      <p:sp>
        <p:nvSpPr>
          <p:cNvPr id="3058" name="Google Shape;3058;p1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059" name="Google Shape;3059;p198"/>
          <p:cNvPicPr preferRelativeResize="0"/>
          <p:nvPr/>
        </p:nvPicPr>
        <p:blipFill>
          <a:blip r:embed="rId3">
            <a:alphaModFix/>
          </a:blip>
          <a:stretch>
            <a:fillRect/>
          </a:stretch>
        </p:blipFill>
        <p:spPr>
          <a:xfrm>
            <a:off x="1477200" y="1487129"/>
            <a:ext cx="5541525" cy="2983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1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01" name="Google Shape;2601;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65" name="Google Shape;3065;p1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66" name="Google Shape;3066;p19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cxnSp>
        <p:nvCxnSpPr>
          <p:cNvPr id="3071" name="Google Shape;3071;p200"/>
          <p:cNvCxnSpPr/>
          <p:nvPr/>
        </p:nvCxnSpPr>
        <p:spPr>
          <a:xfrm>
            <a:off x="4814650" y="1868075"/>
            <a:ext cx="0" cy="209700"/>
          </a:xfrm>
          <a:prstGeom prst="straightConnector1">
            <a:avLst/>
          </a:prstGeom>
          <a:noFill/>
          <a:ln cap="flat" cmpd="sng" w="19050">
            <a:solidFill>
              <a:srgbClr val="00C8E9"/>
            </a:solidFill>
            <a:prstDash val="solid"/>
            <a:round/>
            <a:headEnd len="med" w="med" type="none"/>
            <a:tailEnd len="med" w="med" type="none"/>
          </a:ln>
        </p:spPr>
      </p:cxnSp>
      <p:cxnSp>
        <p:nvCxnSpPr>
          <p:cNvPr id="3072" name="Google Shape;3072;p200"/>
          <p:cNvCxnSpPr/>
          <p:nvPr/>
        </p:nvCxnSpPr>
        <p:spPr>
          <a:xfrm>
            <a:off x="5267350" y="1778675"/>
            <a:ext cx="0" cy="196200"/>
          </a:xfrm>
          <a:prstGeom prst="straightConnector1">
            <a:avLst/>
          </a:prstGeom>
          <a:noFill/>
          <a:ln cap="flat" cmpd="sng" w="19050">
            <a:solidFill>
              <a:srgbClr val="00C8E9"/>
            </a:solidFill>
            <a:prstDash val="solid"/>
            <a:round/>
            <a:headEnd len="med" w="med" type="none"/>
            <a:tailEnd len="med" w="med" type="none"/>
          </a:ln>
        </p:spPr>
      </p:cxnSp>
      <p:cxnSp>
        <p:nvCxnSpPr>
          <p:cNvPr id="3073" name="Google Shape;3073;p200"/>
          <p:cNvCxnSpPr/>
          <p:nvPr/>
        </p:nvCxnSpPr>
        <p:spPr>
          <a:xfrm>
            <a:off x="4635850" y="2196650"/>
            <a:ext cx="0" cy="243300"/>
          </a:xfrm>
          <a:prstGeom prst="straightConnector1">
            <a:avLst/>
          </a:prstGeom>
          <a:noFill/>
          <a:ln cap="flat" cmpd="sng" w="19050">
            <a:solidFill>
              <a:srgbClr val="00C8E9"/>
            </a:solidFill>
            <a:prstDash val="solid"/>
            <a:round/>
            <a:headEnd len="med" w="med" type="none"/>
            <a:tailEnd len="med" w="med" type="none"/>
          </a:ln>
        </p:spPr>
      </p:cxnSp>
      <p:cxnSp>
        <p:nvCxnSpPr>
          <p:cNvPr id="3074" name="Google Shape;3074;p200"/>
          <p:cNvCxnSpPr/>
          <p:nvPr/>
        </p:nvCxnSpPr>
        <p:spPr>
          <a:xfrm>
            <a:off x="4080132" y="2330742"/>
            <a:ext cx="0" cy="235200"/>
          </a:xfrm>
          <a:prstGeom prst="straightConnector1">
            <a:avLst/>
          </a:prstGeom>
          <a:noFill/>
          <a:ln cap="flat" cmpd="sng" w="19050">
            <a:solidFill>
              <a:srgbClr val="00C8E9"/>
            </a:solidFill>
            <a:prstDash val="solid"/>
            <a:round/>
            <a:headEnd len="med" w="med" type="none"/>
            <a:tailEnd len="med" w="med" type="none"/>
          </a:ln>
        </p:spPr>
      </p:cxnSp>
      <p:cxnSp>
        <p:nvCxnSpPr>
          <p:cNvPr id="3075" name="Google Shape;3075;p200"/>
          <p:cNvCxnSpPr/>
          <p:nvPr/>
        </p:nvCxnSpPr>
        <p:spPr>
          <a:xfrm flipH="1">
            <a:off x="2461032" y="3354992"/>
            <a:ext cx="300" cy="290400"/>
          </a:xfrm>
          <a:prstGeom prst="straightConnector1">
            <a:avLst/>
          </a:prstGeom>
          <a:noFill/>
          <a:ln cap="flat" cmpd="sng" w="19050">
            <a:solidFill>
              <a:srgbClr val="00C8E9"/>
            </a:solidFill>
            <a:prstDash val="solid"/>
            <a:round/>
            <a:headEnd len="med" w="med" type="none"/>
            <a:tailEnd len="med" w="med" type="none"/>
          </a:ln>
        </p:spPr>
      </p:cxnSp>
      <p:cxnSp>
        <p:nvCxnSpPr>
          <p:cNvPr id="3076" name="Google Shape;3076;p200"/>
          <p:cNvCxnSpPr/>
          <p:nvPr/>
        </p:nvCxnSpPr>
        <p:spPr>
          <a:xfrm>
            <a:off x="2461325" y="3633800"/>
            <a:ext cx="0" cy="778500"/>
          </a:xfrm>
          <a:prstGeom prst="straightConnector1">
            <a:avLst/>
          </a:prstGeom>
          <a:noFill/>
          <a:ln cap="flat" cmpd="sng" w="19050">
            <a:solidFill>
              <a:srgbClr val="CC0000"/>
            </a:solidFill>
            <a:prstDash val="solid"/>
            <a:round/>
            <a:headEnd len="med" w="med" type="none"/>
            <a:tailEnd len="med" w="med" type="none"/>
          </a:ln>
        </p:spPr>
      </p:cxnSp>
      <p:sp>
        <p:nvSpPr>
          <p:cNvPr id="3077" name="Google Shape;3077;p200"/>
          <p:cNvSpPr/>
          <p:nvPr/>
        </p:nvSpPr>
        <p:spPr>
          <a:xfrm rot="5400000">
            <a:off x="3281082" y="3375067"/>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8" name="Google Shape;3078;p200"/>
          <p:cNvCxnSpPr/>
          <p:nvPr/>
        </p:nvCxnSpPr>
        <p:spPr>
          <a:xfrm>
            <a:off x="3370482" y="3043025"/>
            <a:ext cx="0" cy="332100"/>
          </a:xfrm>
          <a:prstGeom prst="straightConnector1">
            <a:avLst/>
          </a:prstGeom>
          <a:noFill/>
          <a:ln cap="flat" cmpd="sng" w="19050">
            <a:solidFill>
              <a:srgbClr val="00C8E9"/>
            </a:solidFill>
            <a:prstDash val="solid"/>
            <a:round/>
            <a:headEnd len="med" w="med" type="none"/>
            <a:tailEnd len="med" w="med" type="none"/>
          </a:ln>
        </p:spPr>
      </p:cxnSp>
      <p:sp>
        <p:nvSpPr>
          <p:cNvPr id="3079" name="Google Shape;3079;p2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Linear Regression Model</a:t>
            </a:r>
            <a:endParaRPr/>
          </a:p>
        </p:txBody>
      </p:sp>
      <p:sp>
        <p:nvSpPr>
          <p:cNvPr id="3080" name="Google Shape;3080;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81" name="Google Shape;3081;p2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82" name="Google Shape;3082;p200"/>
          <p:cNvSpPr txBox="1"/>
          <p:nvPr>
            <p:ph idx="1" type="subTitle"/>
          </p:nvPr>
        </p:nvSpPr>
        <p:spPr>
          <a:xfrm>
            <a:off x="0" y="675975"/>
            <a:ext cx="9144000" cy="696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linear regression model is mathematically constructed to minimize the sum </a:t>
            </a:r>
            <a:r>
              <a:rPr lang="en"/>
              <a:t>of</a:t>
            </a:r>
            <a:r>
              <a:rPr lang="en"/>
              <a:t> all the errors after they have been squared.</a:t>
            </a:r>
            <a:endParaRPr/>
          </a:p>
        </p:txBody>
      </p:sp>
      <p:sp>
        <p:nvSpPr>
          <p:cNvPr id="3083" name="Google Shape;3083;p200"/>
          <p:cNvSpPr txBox="1"/>
          <p:nvPr/>
        </p:nvSpPr>
        <p:spPr>
          <a:xfrm flipH="1">
            <a:off x="478025" y="2540525"/>
            <a:ext cx="1479900" cy="369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2400">
                <a:latin typeface="Old Standard TT"/>
                <a:ea typeface="Old Standard TT"/>
                <a:cs typeface="Old Standard TT"/>
                <a:sym typeface="Old Standard TT"/>
              </a:rPr>
              <a:t>y</a:t>
            </a:r>
            <a:r>
              <a:rPr lang="en" sz="1800">
                <a:latin typeface="Roboto Medium"/>
                <a:ea typeface="Roboto Medium"/>
                <a:cs typeface="Roboto Medium"/>
                <a:sym typeface="Roboto Medium"/>
              </a:rPr>
              <a:t> (dependent)</a:t>
            </a:r>
            <a:endParaRPr sz="1800">
              <a:latin typeface="Roboto Medium"/>
              <a:ea typeface="Roboto Medium"/>
              <a:cs typeface="Roboto Medium"/>
              <a:sym typeface="Roboto Medium"/>
            </a:endParaRPr>
          </a:p>
        </p:txBody>
      </p:sp>
      <p:sp>
        <p:nvSpPr>
          <p:cNvPr id="3084" name="Google Shape;3084;p200"/>
          <p:cNvSpPr txBox="1"/>
          <p:nvPr/>
        </p:nvSpPr>
        <p:spPr>
          <a:xfrm>
            <a:off x="3886194" y="4418200"/>
            <a:ext cx="1784100" cy="341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2400">
                <a:latin typeface="Old Standard TT"/>
                <a:ea typeface="Old Standard TT"/>
                <a:cs typeface="Old Standard TT"/>
                <a:sym typeface="Old Standard TT"/>
              </a:rPr>
              <a:t>x</a:t>
            </a:r>
            <a:r>
              <a:rPr lang="en" sz="1800">
                <a:latin typeface="Roboto Medium"/>
                <a:ea typeface="Roboto Medium"/>
                <a:cs typeface="Roboto Medium"/>
                <a:sym typeface="Roboto Medium"/>
              </a:rPr>
              <a:t> (independent)</a:t>
            </a:r>
            <a:endParaRPr sz="1800">
              <a:latin typeface="Roboto Medium"/>
              <a:ea typeface="Roboto Medium"/>
              <a:cs typeface="Roboto Medium"/>
              <a:sym typeface="Roboto Medium"/>
            </a:endParaRPr>
          </a:p>
        </p:txBody>
      </p:sp>
      <p:cxnSp>
        <p:nvCxnSpPr>
          <p:cNvPr id="3085" name="Google Shape;3085;p200"/>
          <p:cNvCxnSpPr/>
          <p:nvPr/>
        </p:nvCxnSpPr>
        <p:spPr>
          <a:xfrm rot="10800000">
            <a:off x="2102163" y="4418209"/>
            <a:ext cx="3568200" cy="0"/>
          </a:xfrm>
          <a:prstGeom prst="straightConnector1">
            <a:avLst/>
          </a:prstGeom>
          <a:noFill/>
          <a:ln cap="flat" cmpd="sng" w="19050">
            <a:solidFill>
              <a:srgbClr val="000000"/>
            </a:solidFill>
            <a:prstDash val="solid"/>
            <a:round/>
            <a:headEnd len="med" w="med" type="stealth"/>
            <a:tailEnd len="med" w="med" type="none"/>
          </a:ln>
        </p:spPr>
      </p:cxnSp>
      <p:sp>
        <p:nvSpPr>
          <p:cNvPr id="3086" name="Google Shape;3086;p200"/>
          <p:cNvSpPr/>
          <p:nvPr/>
        </p:nvSpPr>
        <p:spPr>
          <a:xfrm rot="5400000">
            <a:off x="2371932" y="3176192"/>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00"/>
          <p:cNvSpPr txBox="1"/>
          <p:nvPr/>
        </p:nvSpPr>
        <p:spPr>
          <a:xfrm>
            <a:off x="791600" y="3757275"/>
            <a:ext cx="12501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solidFill>
                  <a:schemeClr val="dk1"/>
                </a:solidFill>
                <a:highlight>
                  <a:srgbClr val="FFFF00"/>
                </a:highlight>
                <a:latin typeface="Old Standard TT"/>
                <a:ea typeface="Old Standard TT"/>
                <a:cs typeface="Old Standard TT"/>
                <a:sym typeface="Old Standard TT"/>
              </a:rPr>
              <a:t>y</a:t>
            </a:r>
            <a:r>
              <a:rPr lang="en" sz="1200">
                <a:solidFill>
                  <a:schemeClr val="dk1"/>
                </a:solidFill>
                <a:highlight>
                  <a:srgbClr val="FFFF00"/>
                </a:highlight>
                <a:latin typeface="Roboto Medium"/>
                <a:ea typeface="Roboto Medium"/>
                <a:cs typeface="Roboto Medium"/>
                <a:sym typeface="Roboto Medium"/>
              </a:rPr>
              <a:t>-intercept</a:t>
            </a:r>
            <a:endParaRPr sz="1200">
              <a:highlight>
                <a:srgbClr val="FFFF00"/>
              </a:highlight>
            </a:endParaRPr>
          </a:p>
        </p:txBody>
      </p:sp>
      <p:sp>
        <p:nvSpPr>
          <p:cNvPr id="3088" name="Google Shape;3088;p200"/>
          <p:cNvSpPr txBox="1"/>
          <p:nvPr/>
        </p:nvSpPr>
        <p:spPr>
          <a:xfrm flipH="1">
            <a:off x="2242775" y="4481200"/>
            <a:ext cx="4371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Old Standard TT"/>
                <a:ea typeface="Old Standard TT"/>
                <a:cs typeface="Old Standard TT"/>
                <a:sym typeface="Old Standard TT"/>
              </a:rPr>
              <a:t>x</a:t>
            </a:r>
            <a:r>
              <a:rPr baseline="-25000" lang="en" sz="1200">
                <a:solidFill>
                  <a:schemeClr val="dk1"/>
                </a:solidFill>
                <a:latin typeface="Roboto Medium"/>
                <a:ea typeface="Roboto Medium"/>
                <a:cs typeface="Roboto Medium"/>
                <a:sym typeface="Roboto Medium"/>
              </a:rPr>
              <a:t>1</a:t>
            </a:r>
            <a:endParaRPr baseline="-25000" sz="1200"/>
          </a:p>
        </p:txBody>
      </p:sp>
      <p:sp>
        <p:nvSpPr>
          <p:cNvPr id="3089" name="Google Shape;3089;p200"/>
          <p:cNvSpPr txBox="1"/>
          <p:nvPr/>
        </p:nvSpPr>
        <p:spPr>
          <a:xfrm>
            <a:off x="2854088" y="1530325"/>
            <a:ext cx="17841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highlight>
                  <a:srgbClr val="FFFF00"/>
                </a:highlight>
                <a:latin typeface="Roboto Medium"/>
                <a:ea typeface="Roboto Medium"/>
                <a:cs typeface="Roboto Medium"/>
                <a:sym typeface="Roboto Medium"/>
              </a:rPr>
              <a:t>line:</a:t>
            </a:r>
            <a:r>
              <a:rPr lang="en" sz="1800">
                <a:solidFill>
                  <a:schemeClr val="dk1"/>
                </a:solidFill>
                <a:latin typeface="Roboto Medium"/>
                <a:ea typeface="Roboto Medium"/>
                <a:cs typeface="Roboto Medium"/>
                <a:sym typeface="Roboto Medium"/>
              </a:rPr>
              <a:t> </a:t>
            </a:r>
            <a:r>
              <a:rPr i="1" lang="en" sz="1800">
                <a:solidFill>
                  <a:schemeClr val="dk1"/>
                </a:solidFill>
                <a:latin typeface="Old Standard TT"/>
                <a:ea typeface="Old Standard TT"/>
                <a:cs typeface="Old Standard TT"/>
                <a:sym typeface="Old Standard TT"/>
              </a:rPr>
              <a:t>y</a:t>
            </a:r>
            <a:r>
              <a:rPr lang="en" sz="1800">
                <a:solidFill>
                  <a:schemeClr val="dk1"/>
                </a:solidFill>
              </a:rPr>
              <a:t> </a:t>
            </a:r>
            <a:r>
              <a:rPr lang="en" sz="1800">
                <a:solidFill>
                  <a:schemeClr val="dk1"/>
                </a:solidFill>
                <a:latin typeface="Roboto Mono Light"/>
                <a:ea typeface="Roboto Mono Light"/>
                <a:cs typeface="Roboto Mono Light"/>
                <a:sym typeface="Roboto Mono Light"/>
              </a:rPr>
              <a:t>=</a:t>
            </a:r>
            <a:r>
              <a:rPr lang="en" sz="1800">
                <a:solidFill>
                  <a:schemeClr val="dk1"/>
                </a:solidFill>
                <a:latin typeface="Roboto Light"/>
                <a:ea typeface="Roboto Light"/>
                <a:cs typeface="Roboto Light"/>
                <a:sym typeface="Roboto Light"/>
              </a:rPr>
              <a:t> </a:t>
            </a:r>
            <a:r>
              <a:rPr i="1" lang="en" sz="1800">
                <a:solidFill>
                  <a:schemeClr val="dk1"/>
                </a:solidFill>
                <a:latin typeface="Old Standard TT"/>
                <a:ea typeface="Old Standard TT"/>
                <a:cs typeface="Old Standard TT"/>
                <a:sym typeface="Old Standard TT"/>
              </a:rPr>
              <a:t>a </a:t>
            </a:r>
            <a:r>
              <a:rPr lang="en" sz="1800">
                <a:solidFill>
                  <a:schemeClr val="dk1"/>
                </a:solidFill>
                <a:latin typeface="Roboto Mono Light"/>
                <a:ea typeface="Roboto Mono Light"/>
                <a:cs typeface="Roboto Mono Light"/>
                <a:sym typeface="Roboto Mono Light"/>
              </a:rPr>
              <a:t>+</a:t>
            </a:r>
            <a:r>
              <a:rPr lang="en" sz="1800">
                <a:solidFill>
                  <a:schemeClr val="dk1"/>
                </a:solidFill>
                <a:latin typeface="Roboto Light"/>
                <a:ea typeface="Roboto Light"/>
                <a:cs typeface="Roboto Light"/>
                <a:sym typeface="Roboto Light"/>
              </a:rPr>
              <a:t> </a:t>
            </a:r>
            <a:r>
              <a:rPr i="1" lang="en" sz="1800">
                <a:solidFill>
                  <a:schemeClr val="dk1"/>
                </a:solidFill>
                <a:latin typeface="Old Standard TT"/>
                <a:ea typeface="Old Standard TT"/>
                <a:cs typeface="Old Standard TT"/>
                <a:sym typeface="Old Standard TT"/>
              </a:rPr>
              <a:t>bX</a:t>
            </a:r>
            <a:endParaRPr sz="1800"/>
          </a:p>
        </p:txBody>
      </p:sp>
      <p:cxnSp>
        <p:nvCxnSpPr>
          <p:cNvPr id="3090" name="Google Shape;3090;p200"/>
          <p:cNvCxnSpPr/>
          <p:nvPr/>
        </p:nvCxnSpPr>
        <p:spPr>
          <a:xfrm>
            <a:off x="2094732" y="3265592"/>
            <a:ext cx="372600" cy="0"/>
          </a:xfrm>
          <a:prstGeom prst="straightConnector1">
            <a:avLst/>
          </a:prstGeom>
          <a:noFill/>
          <a:ln cap="flat" cmpd="sng" w="19050">
            <a:solidFill>
              <a:srgbClr val="CC0000"/>
            </a:solidFill>
            <a:prstDash val="solid"/>
            <a:round/>
            <a:headEnd len="med" w="med" type="none"/>
            <a:tailEnd len="med" w="med" type="none"/>
          </a:ln>
        </p:spPr>
      </p:cxnSp>
      <p:sp>
        <p:nvSpPr>
          <p:cNvPr id="3091" name="Google Shape;3091;p200"/>
          <p:cNvSpPr txBox="1"/>
          <p:nvPr/>
        </p:nvSpPr>
        <p:spPr>
          <a:xfrm flipH="1">
            <a:off x="2793000" y="3356775"/>
            <a:ext cx="4371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solidFill>
                  <a:schemeClr val="dk1"/>
                </a:solidFill>
                <a:latin typeface="Old Standard TT"/>
                <a:ea typeface="Old Standard TT"/>
                <a:cs typeface="Old Standard TT"/>
                <a:sym typeface="Old Standard TT"/>
              </a:rPr>
              <a:t>y</a:t>
            </a:r>
            <a:r>
              <a:rPr baseline="-25000" lang="en" sz="1200">
                <a:solidFill>
                  <a:schemeClr val="dk1"/>
                </a:solidFill>
                <a:latin typeface="Roboto Medium"/>
                <a:ea typeface="Roboto Medium"/>
                <a:cs typeface="Roboto Medium"/>
                <a:sym typeface="Roboto Medium"/>
              </a:rPr>
              <a:t>2</a:t>
            </a:r>
            <a:endParaRPr baseline="-25000" sz="1200"/>
          </a:p>
        </p:txBody>
      </p:sp>
      <p:grpSp>
        <p:nvGrpSpPr>
          <p:cNvPr id="3092" name="Google Shape;3092;p200"/>
          <p:cNvGrpSpPr/>
          <p:nvPr/>
        </p:nvGrpSpPr>
        <p:grpSpPr>
          <a:xfrm>
            <a:off x="3051350" y="2687763"/>
            <a:ext cx="437100" cy="283913"/>
            <a:chOff x="3763425" y="2687763"/>
            <a:chExt cx="437100" cy="283913"/>
          </a:xfrm>
        </p:grpSpPr>
        <p:sp>
          <p:nvSpPr>
            <p:cNvPr id="3093" name="Google Shape;3093;p200"/>
            <p:cNvSpPr txBox="1"/>
            <p:nvPr/>
          </p:nvSpPr>
          <p:spPr>
            <a:xfrm flipH="1">
              <a:off x="3879950" y="2756275"/>
              <a:ext cx="2049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solidFill>
                    <a:schemeClr val="dk1"/>
                  </a:solidFill>
                  <a:latin typeface="Old Standard TT"/>
                  <a:ea typeface="Old Standard TT"/>
                  <a:cs typeface="Old Standard TT"/>
                  <a:sym typeface="Old Standard TT"/>
                </a:rPr>
                <a:t>y</a:t>
              </a:r>
              <a:r>
                <a:rPr baseline="-25000" lang="en" sz="1200">
                  <a:solidFill>
                    <a:schemeClr val="dk1"/>
                  </a:solidFill>
                  <a:latin typeface="Roboto Medium"/>
                  <a:ea typeface="Roboto Medium"/>
                  <a:cs typeface="Roboto Medium"/>
                  <a:sym typeface="Roboto Medium"/>
                </a:rPr>
                <a:t>2</a:t>
              </a:r>
              <a:endParaRPr baseline="-25000" sz="1200"/>
            </a:p>
          </p:txBody>
        </p:sp>
        <p:sp>
          <p:nvSpPr>
            <p:cNvPr id="3094" name="Google Shape;3094;p200"/>
            <p:cNvSpPr txBox="1"/>
            <p:nvPr/>
          </p:nvSpPr>
          <p:spPr>
            <a:xfrm flipH="1">
              <a:off x="3763425" y="2687763"/>
              <a:ext cx="437100" cy="169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dk1"/>
                  </a:solidFill>
                  <a:latin typeface="Old Standard TT"/>
                  <a:ea typeface="Old Standard TT"/>
                  <a:cs typeface="Old Standard TT"/>
                  <a:sym typeface="Old Standard TT"/>
                </a:rPr>
                <a:t>⋀</a:t>
              </a:r>
              <a:endParaRPr baseline="-25000" sz="1100"/>
            </a:p>
          </p:txBody>
        </p:sp>
      </p:grpSp>
      <p:cxnSp>
        <p:nvCxnSpPr>
          <p:cNvPr id="3095" name="Google Shape;3095;p200"/>
          <p:cNvCxnSpPr/>
          <p:nvPr/>
        </p:nvCxnSpPr>
        <p:spPr>
          <a:xfrm flipH="1" rot="10800000">
            <a:off x="2098475" y="1530375"/>
            <a:ext cx="3536100" cy="2348400"/>
          </a:xfrm>
          <a:prstGeom prst="straightConnector1">
            <a:avLst/>
          </a:prstGeom>
          <a:noFill/>
          <a:ln cap="flat" cmpd="sng" w="19050">
            <a:solidFill>
              <a:schemeClr val="dk1"/>
            </a:solidFill>
            <a:prstDash val="solid"/>
            <a:round/>
            <a:headEnd len="med" w="med" type="none"/>
            <a:tailEnd len="med" w="med" type="none"/>
          </a:ln>
        </p:spPr>
      </p:cxnSp>
      <p:grpSp>
        <p:nvGrpSpPr>
          <p:cNvPr id="3096" name="Google Shape;3096;p200"/>
          <p:cNvGrpSpPr/>
          <p:nvPr/>
        </p:nvGrpSpPr>
        <p:grpSpPr>
          <a:xfrm>
            <a:off x="3454688" y="3020238"/>
            <a:ext cx="582913" cy="345713"/>
            <a:chOff x="3454688" y="3020238"/>
            <a:chExt cx="582913" cy="345713"/>
          </a:xfrm>
        </p:grpSpPr>
        <p:sp>
          <p:nvSpPr>
            <p:cNvPr id="3097" name="Google Shape;3097;p200"/>
            <p:cNvSpPr txBox="1"/>
            <p:nvPr/>
          </p:nvSpPr>
          <p:spPr>
            <a:xfrm flipH="1">
              <a:off x="3454688" y="3088750"/>
              <a:ext cx="1953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y</a:t>
              </a:r>
              <a:r>
                <a:rPr baseline="-25000" lang="en" sz="1200">
                  <a:solidFill>
                    <a:schemeClr val="dk1"/>
                  </a:solidFill>
                  <a:latin typeface="Roboto Medium"/>
                  <a:ea typeface="Roboto Medium"/>
                  <a:cs typeface="Roboto Medium"/>
                  <a:sym typeface="Roboto Medium"/>
                </a:rPr>
                <a:t>2  </a:t>
              </a:r>
              <a:endParaRPr baseline="-25000" sz="1200"/>
            </a:p>
          </p:txBody>
        </p:sp>
        <p:grpSp>
          <p:nvGrpSpPr>
            <p:cNvPr id="3098" name="Google Shape;3098;p200"/>
            <p:cNvGrpSpPr/>
            <p:nvPr/>
          </p:nvGrpSpPr>
          <p:grpSpPr>
            <a:xfrm>
              <a:off x="3600500" y="3020238"/>
              <a:ext cx="437100" cy="283913"/>
              <a:chOff x="4425675" y="3087713"/>
              <a:chExt cx="437100" cy="283913"/>
            </a:xfrm>
          </p:grpSpPr>
          <p:sp>
            <p:nvSpPr>
              <p:cNvPr id="3099" name="Google Shape;3099;p200"/>
              <p:cNvSpPr txBox="1"/>
              <p:nvPr/>
            </p:nvSpPr>
            <p:spPr>
              <a:xfrm flipH="1">
                <a:off x="4555400" y="3156225"/>
                <a:ext cx="1917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solidFill>
                      <a:schemeClr val="dk1"/>
                    </a:solidFill>
                    <a:latin typeface="Old Standard TT"/>
                    <a:ea typeface="Old Standard TT"/>
                    <a:cs typeface="Old Standard TT"/>
                    <a:sym typeface="Old Standard TT"/>
                  </a:rPr>
                  <a:t>y</a:t>
                </a:r>
                <a:r>
                  <a:rPr baseline="-25000" lang="en" sz="1200">
                    <a:solidFill>
                      <a:schemeClr val="dk1"/>
                    </a:solidFill>
                    <a:latin typeface="Roboto Medium"/>
                    <a:ea typeface="Roboto Medium"/>
                    <a:cs typeface="Roboto Medium"/>
                    <a:sym typeface="Roboto Medium"/>
                  </a:rPr>
                  <a:t>2</a:t>
                </a:r>
                <a:endParaRPr baseline="-25000" sz="1200"/>
              </a:p>
            </p:txBody>
          </p:sp>
          <p:sp>
            <p:nvSpPr>
              <p:cNvPr id="3100" name="Google Shape;3100;p200"/>
              <p:cNvSpPr txBox="1"/>
              <p:nvPr/>
            </p:nvSpPr>
            <p:spPr>
              <a:xfrm flipH="1">
                <a:off x="4425675" y="3087713"/>
                <a:ext cx="437100" cy="169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dk1"/>
                    </a:solidFill>
                    <a:latin typeface="Old Standard TT"/>
                    <a:ea typeface="Old Standard TT"/>
                    <a:cs typeface="Old Standard TT"/>
                    <a:sym typeface="Old Standard TT"/>
                  </a:rPr>
                  <a:t>⋀</a:t>
                </a:r>
                <a:endParaRPr baseline="-25000" sz="1100"/>
              </a:p>
            </p:txBody>
          </p:sp>
        </p:grpSp>
        <p:sp>
          <p:nvSpPr>
            <p:cNvPr id="3101" name="Google Shape;3101;p200"/>
            <p:cNvSpPr txBox="1"/>
            <p:nvPr/>
          </p:nvSpPr>
          <p:spPr>
            <a:xfrm flipH="1">
              <a:off x="3600498" y="3088750"/>
              <a:ext cx="1629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800">
                  <a:solidFill>
                    <a:schemeClr val="dk1"/>
                  </a:solidFill>
                  <a:latin typeface="Roboto Mono Light"/>
                  <a:ea typeface="Roboto Mono Light"/>
                  <a:cs typeface="Roboto Mono Light"/>
                  <a:sym typeface="Roboto Mono Light"/>
                </a:rPr>
                <a:t>-</a:t>
              </a:r>
              <a:endParaRPr baseline="-25000" sz="1200"/>
            </a:p>
          </p:txBody>
        </p:sp>
      </p:grpSp>
      <p:cxnSp>
        <p:nvCxnSpPr>
          <p:cNvPr id="3102" name="Google Shape;3102;p200"/>
          <p:cNvCxnSpPr/>
          <p:nvPr/>
        </p:nvCxnSpPr>
        <p:spPr>
          <a:xfrm>
            <a:off x="3746150" y="1868075"/>
            <a:ext cx="0" cy="908700"/>
          </a:xfrm>
          <a:prstGeom prst="straightConnector1">
            <a:avLst/>
          </a:prstGeom>
          <a:noFill/>
          <a:ln cap="flat" cmpd="sng" w="19050">
            <a:solidFill>
              <a:srgbClr val="CC0000"/>
            </a:solidFill>
            <a:prstDash val="solid"/>
            <a:round/>
            <a:headEnd len="med" w="med" type="none"/>
            <a:tailEnd len="med" w="med" type="stealth"/>
          </a:ln>
        </p:spPr>
      </p:cxnSp>
      <p:sp>
        <p:nvSpPr>
          <p:cNvPr id="3103" name="Google Shape;3103;p200"/>
          <p:cNvSpPr/>
          <p:nvPr/>
        </p:nvSpPr>
        <p:spPr>
          <a:xfrm rot="5400000">
            <a:off x="3990582" y="2153642"/>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00"/>
          <p:cNvSpPr/>
          <p:nvPr/>
        </p:nvSpPr>
        <p:spPr>
          <a:xfrm rot="5400000">
            <a:off x="4546457" y="2428442"/>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00"/>
          <p:cNvSpPr/>
          <p:nvPr/>
        </p:nvSpPr>
        <p:spPr>
          <a:xfrm rot="5400000">
            <a:off x="4725257" y="1689267"/>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00"/>
          <p:cNvSpPr/>
          <p:nvPr/>
        </p:nvSpPr>
        <p:spPr>
          <a:xfrm rot="5400000">
            <a:off x="5177957" y="1974842"/>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7" name="Google Shape;3107;p200"/>
          <p:cNvGrpSpPr/>
          <p:nvPr/>
        </p:nvGrpSpPr>
        <p:grpSpPr>
          <a:xfrm>
            <a:off x="5380224" y="3466424"/>
            <a:ext cx="2754100" cy="277200"/>
            <a:chOff x="5380224" y="3757275"/>
            <a:chExt cx="2754100" cy="277200"/>
          </a:xfrm>
        </p:grpSpPr>
        <p:sp>
          <p:nvSpPr>
            <p:cNvPr id="3108" name="Google Shape;3108;p200"/>
            <p:cNvSpPr txBox="1"/>
            <p:nvPr/>
          </p:nvSpPr>
          <p:spPr>
            <a:xfrm>
              <a:off x="5380224" y="3796775"/>
              <a:ext cx="20634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solidFill>
                    <a:schemeClr val="dk1"/>
                  </a:solidFill>
                  <a:highlight>
                    <a:srgbClr val="FFFF00"/>
                  </a:highlight>
                  <a:latin typeface="Roboto Medium"/>
                  <a:ea typeface="Roboto Medium"/>
                  <a:cs typeface="Roboto Medium"/>
                  <a:sym typeface="Roboto Medium"/>
                </a:rPr>
                <a:t>Least squares method</a:t>
              </a:r>
              <a:endParaRPr sz="1800">
                <a:highlight>
                  <a:srgbClr val="FFFF00"/>
                </a:highlight>
              </a:endParaRPr>
            </a:p>
          </p:txBody>
        </p:sp>
        <p:sp>
          <p:nvSpPr>
            <p:cNvPr id="3109" name="Google Shape;3109;p200"/>
            <p:cNvSpPr txBox="1"/>
            <p:nvPr/>
          </p:nvSpPr>
          <p:spPr>
            <a:xfrm>
              <a:off x="7533124" y="3757275"/>
              <a:ext cx="601200" cy="277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i="1" lang="en" sz="1800">
                  <a:solidFill>
                    <a:schemeClr val="dk1"/>
                  </a:solidFill>
                  <a:latin typeface="Old Standard TT"/>
                  <a:ea typeface="Old Standard TT"/>
                  <a:cs typeface="Old Standard TT"/>
                  <a:sym typeface="Old Standard TT"/>
                </a:rPr>
                <a:t>i</a:t>
              </a:r>
              <a:r>
                <a:rPr lang="en" sz="1800">
                  <a:solidFill>
                    <a:schemeClr val="dk1"/>
                  </a:solidFill>
                </a:rPr>
                <a:t> </a:t>
              </a:r>
              <a:r>
                <a:rPr lang="en" sz="1800">
                  <a:solidFill>
                    <a:schemeClr val="dk1"/>
                  </a:solidFill>
                  <a:latin typeface="Roboto Mono Light"/>
                  <a:ea typeface="Roboto Mono Light"/>
                  <a:cs typeface="Roboto Mono Light"/>
                  <a:sym typeface="Roboto Mono Light"/>
                </a:rPr>
                <a:t>=</a:t>
              </a:r>
              <a:r>
                <a:rPr lang="en" sz="1800">
                  <a:solidFill>
                    <a:schemeClr val="dk1"/>
                  </a:solidFill>
                  <a:latin typeface="Roboto Light"/>
                  <a:ea typeface="Roboto Light"/>
                  <a:cs typeface="Roboto Light"/>
                  <a:sym typeface="Roboto Light"/>
                </a:rPr>
                <a:t> </a:t>
              </a:r>
              <a:r>
                <a:rPr lang="en" sz="1800">
                  <a:solidFill>
                    <a:schemeClr val="dk1"/>
                  </a:solidFill>
                  <a:latin typeface="Old Standard TT"/>
                  <a:ea typeface="Old Standard TT"/>
                  <a:cs typeface="Old Standard TT"/>
                  <a:sym typeface="Old Standard TT"/>
                </a:rPr>
                <a:t>1</a:t>
              </a:r>
              <a:endParaRPr sz="1800"/>
            </a:p>
          </p:txBody>
        </p:sp>
      </p:grpSp>
      <p:grpSp>
        <p:nvGrpSpPr>
          <p:cNvPr id="3110" name="Google Shape;3110;p200"/>
          <p:cNvGrpSpPr/>
          <p:nvPr/>
        </p:nvGrpSpPr>
        <p:grpSpPr>
          <a:xfrm>
            <a:off x="6619893" y="2929813"/>
            <a:ext cx="2013256" cy="552688"/>
            <a:chOff x="6619893" y="3082213"/>
            <a:chExt cx="2013256" cy="552688"/>
          </a:xfrm>
        </p:grpSpPr>
        <p:sp>
          <p:nvSpPr>
            <p:cNvPr id="3111" name="Google Shape;3111;p200"/>
            <p:cNvSpPr txBox="1"/>
            <p:nvPr/>
          </p:nvSpPr>
          <p:spPr>
            <a:xfrm>
              <a:off x="6619893" y="3344425"/>
              <a:ext cx="8238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solidFill>
                    <a:schemeClr val="dk1"/>
                  </a:solidFill>
                  <a:highlight>
                    <a:srgbClr val="FFFF00"/>
                  </a:highlight>
                  <a:latin typeface="Roboto Medium"/>
                  <a:ea typeface="Roboto Medium"/>
                  <a:cs typeface="Roboto Medium"/>
                  <a:sym typeface="Roboto Medium"/>
                </a:rPr>
                <a:t>Minimize:</a:t>
              </a:r>
              <a:endParaRPr sz="1800">
                <a:solidFill>
                  <a:schemeClr val="dk1"/>
                </a:solidFill>
                <a:highlight>
                  <a:srgbClr val="FFFF00"/>
                </a:highlight>
              </a:endParaRPr>
            </a:p>
          </p:txBody>
        </p:sp>
        <p:sp>
          <p:nvSpPr>
            <p:cNvPr id="3112" name="Google Shape;3112;p200"/>
            <p:cNvSpPr txBox="1"/>
            <p:nvPr/>
          </p:nvSpPr>
          <p:spPr>
            <a:xfrm>
              <a:off x="7533124" y="3265600"/>
              <a:ext cx="2619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Old Standard TT"/>
                  <a:ea typeface="Old Standard TT"/>
                  <a:cs typeface="Old Standard TT"/>
                  <a:sym typeface="Old Standard TT"/>
                </a:rPr>
                <a:t>𝚺</a:t>
              </a:r>
              <a:endParaRPr sz="2400">
                <a:latin typeface="Old Standard TT"/>
                <a:ea typeface="Old Standard TT"/>
                <a:cs typeface="Old Standard TT"/>
                <a:sym typeface="Old Standard TT"/>
              </a:endParaRPr>
            </a:p>
          </p:txBody>
        </p:sp>
        <p:sp>
          <p:nvSpPr>
            <p:cNvPr id="3113" name="Google Shape;3113;p200"/>
            <p:cNvSpPr txBox="1"/>
            <p:nvPr/>
          </p:nvSpPr>
          <p:spPr>
            <a:xfrm>
              <a:off x="7499599" y="3082213"/>
              <a:ext cx="2619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800">
                  <a:solidFill>
                    <a:schemeClr val="dk1"/>
                  </a:solidFill>
                  <a:latin typeface="Old Standard TT"/>
                  <a:ea typeface="Old Standard TT"/>
                  <a:cs typeface="Old Standard TT"/>
                  <a:sym typeface="Old Standard TT"/>
                </a:rPr>
                <a:t>n</a:t>
              </a:r>
              <a:r>
                <a:rPr lang="en" sz="1800">
                  <a:solidFill>
                    <a:schemeClr val="dk1"/>
                  </a:solidFill>
                </a:rPr>
                <a:t> </a:t>
              </a:r>
              <a:endParaRPr sz="1800"/>
            </a:p>
          </p:txBody>
        </p:sp>
        <p:grpSp>
          <p:nvGrpSpPr>
            <p:cNvPr id="3114" name="Google Shape;3114;p200"/>
            <p:cNvGrpSpPr/>
            <p:nvPr/>
          </p:nvGrpSpPr>
          <p:grpSpPr>
            <a:xfrm>
              <a:off x="7897188" y="3208175"/>
              <a:ext cx="557063" cy="345700"/>
              <a:chOff x="3454688" y="3020250"/>
              <a:chExt cx="557063" cy="345700"/>
            </a:xfrm>
          </p:grpSpPr>
          <p:sp>
            <p:nvSpPr>
              <p:cNvPr id="3115" name="Google Shape;3115;p200"/>
              <p:cNvSpPr txBox="1"/>
              <p:nvPr/>
            </p:nvSpPr>
            <p:spPr>
              <a:xfrm flipH="1">
                <a:off x="3454688" y="3088750"/>
                <a:ext cx="1953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y</a:t>
                </a:r>
                <a:r>
                  <a:rPr baseline="-25000" i="1" lang="en" sz="1200">
                    <a:solidFill>
                      <a:schemeClr val="dk1"/>
                    </a:solidFill>
                    <a:latin typeface="Old Standard TT"/>
                    <a:ea typeface="Old Standard TT"/>
                    <a:cs typeface="Old Standard TT"/>
                    <a:sym typeface="Old Standard TT"/>
                  </a:rPr>
                  <a:t>i</a:t>
                </a:r>
                <a:r>
                  <a:rPr baseline="-25000" lang="en" sz="1200">
                    <a:solidFill>
                      <a:schemeClr val="dk1"/>
                    </a:solidFill>
                    <a:latin typeface="Roboto Medium"/>
                    <a:ea typeface="Roboto Medium"/>
                    <a:cs typeface="Roboto Medium"/>
                    <a:sym typeface="Roboto Medium"/>
                  </a:rPr>
                  <a:t>  </a:t>
                </a:r>
                <a:endParaRPr baseline="-25000" sz="1200"/>
              </a:p>
            </p:txBody>
          </p:sp>
          <p:grpSp>
            <p:nvGrpSpPr>
              <p:cNvPr id="3116" name="Google Shape;3116;p200"/>
              <p:cNvGrpSpPr/>
              <p:nvPr/>
            </p:nvGrpSpPr>
            <p:grpSpPr>
              <a:xfrm>
                <a:off x="3615450" y="3020250"/>
                <a:ext cx="396300" cy="283900"/>
                <a:chOff x="4440625" y="3087725"/>
                <a:chExt cx="396300" cy="283900"/>
              </a:xfrm>
            </p:grpSpPr>
            <p:sp>
              <p:nvSpPr>
                <p:cNvPr id="3117" name="Google Shape;3117;p200"/>
                <p:cNvSpPr txBox="1"/>
                <p:nvPr/>
              </p:nvSpPr>
              <p:spPr>
                <a:xfrm flipH="1">
                  <a:off x="4555400" y="3156225"/>
                  <a:ext cx="1629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solidFill>
                        <a:schemeClr val="dk1"/>
                      </a:solidFill>
                      <a:latin typeface="Old Standard TT"/>
                      <a:ea typeface="Old Standard TT"/>
                      <a:cs typeface="Old Standard TT"/>
                      <a:sym typeface="Old Standard TT"/>
                    </a:rPr>
                    <a:t>y</a:t>
                  </a:r>
                  <a:r>
                    <a:rPr baseline="-25000" i="1" lang="en" sz="1200">
                      <a:solidFill>
                        <a:schemeClr val="dk1"/>
                      </a:solidFill>
                      <a:latin typeface="Old Standard TT"/>
                      <a:ea typeface="Old Standard TT"/>
                      <a:cs typeface="Old Standard TT"/>
                      <a:sym typeface="Old Standard TT"/>
                    </a:rPr>
                    <a:t>i</a:t>
                  </a:r>
                  <a:endParaRPr baseline="-25000" sz="1200"/>
                </a:p>
              </p:txBody>
            </p:sp>
            <p:sp>
              <p:nvSpPr>
                <p:cNvPr id="3118" name="Google Shape;3118;p200"/>
                <p:cNvSpPr txBox="1"/>
                <p:nvPr/>
              </p:nvSpPr>
              <p:spPr>
                <a:xfrm flipH="1">
                  <a:off x="4440625" y="3087725"/>
                  <a:ext cx="396300" cy="169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100">
                      <a:solidFill>
                        <a:schemeClr val="dk1"/>
                      </a:solidFill>
                      <a:latin typeface="Old Standard TT"/>
                      <a:ea typeface="Old Standard TT"/>
                      <a:cs typeface="Old Standard TT"/>
                      <a:sym typeface="Old Standard TT"/>
                    </a:rPr>
                    <a:t>⋀</a:t>
                  </a:r>
                  <a:endParaRPr baseline="-25000" sz="1100"/>
                </a:p>
              </p:txBody>
            </p:sp>
          </p:grpSp>
          <p:sp>
            <p:nvSpPr>
              <p:cNvPr id="3119" name="Google Shape;3119;p200"/>
              <p:cNvSpPr txBox="1"/>
              <p:nvPr/>
            </p:nvSpPr>
            <p:spPr>
              <a:xfrm flipH="1">
                <a:off x="3600498" y="3088750"/>
                <a:ext cx="1629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800">
                    <a:solidFill>
                      <a:schemeClr val="dk1"/>
                    </a:solidFill>
                    <a:latin typeface="Roboto Mono Light"/>
                    <a:ea typeface="Roboto Mono Light"/>
                    <a:cs typeface="Roboto Mono Light"/>
                    <a:sym typeface="Roboto Mono Light"/>
                  </a:rPr>
                  <a:t>-</a:t>
                </a:r>
                <a:endParaRPr baseline="-25000" sz="1200"/>
              </a:p>
            </p:txBody>
          </p:sp>
        </p:grpSp>
        <p:sp>
          <p:nvSpPr>
            <p:cNvPr id="3120" name="Google Shape;3120;p200"/>
            <p:cNvSpPr txBox="1"/>
            <p:nvPr/>
          </p:nvSpPr>
          <p:spPr>
            <a:xfrm>
              <a:off x="7761500" y="3224800"/>
              <a:ext cx="1356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a:ea typeface="Roboto"/>
                  <a:cs typeface="Roboto"/>
                  <a:sym typeface="Roboto"/>
                </a:rPr>
                <a:t>(</a:t>
              </a:r>
              <a:endParaRPr sz="2400">
                <a:latin typeface="Roboto"/>
                <a:ea typeface="Roboto"/>
                <a:cs typeface="Roboto"/>
                <a:sym typeface="Roboto"/>
              </a:endParaRPr>
            </a:p>
          </p:txBody>
        </p:sp>
        <p:sp>
          <p:nvSpPr>
            <p:cNvPr id="3121" name="Google Shape;3121;p200"/>
            <p:cNvSpPr txBox="1"/>
            <p:nvPr/>
          </p:nvSpPr>
          <p:spPr>
            <a:xfrm>
              <a:off x="8355875" y="3224800"/>
              <a:ext cx="1356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400">
                  <a:solidFill>
                    <a:schemeClr val="dk1"/>
                  </a:solidFill>
                  <a:latin typeface="Roboto"/>
                  <a:ea typeface="Roboto"/>
                  <a:cs typeface="Roboto"/>
                  <a:sym typeface="Roboto"/>
                </a:rPr>
                <a:t>)</a:t>
              </a:r>
              <a:endParaRPr sz="2400">
                <a:latin typeface="Roboto"/>
                <a:ea typeface="Roboto"/>
                <a:cs typeface="Roboto"/>
                <a:sym typeface="Roboto"/>
              </a:endParaRPr>
            </a:p>
          </p:txBody>
        </p:sp>
        <p:sp>
          <p:nvSpPr>
            <p:cNvPr id="3122" name="Google Shape;3122;p200"/>
            <p:cNvSpPr txBox="1"/>
            <p:nvPr/>
          </p:nvSpPr>
          <p:spPr>
            <a:xfrm>
              <a:off x="8454349" y="3176200"/>
              <a:ext cx="1788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Old Standard TT"/>
                  <a:ea typeface="Old Standard TT"/>
                  <a:cs typeface="Old Standard TT"/>
                  <a:sym typeface="Old Standard TT"/>
                </a:rPr>
                <a:t>2</a:t>
              </a:r>
              <a:endParaRPr/>
            </a:p>
          </p:txBody>
        </p:sp>
      </p:grpSp>
      <p:sp>
        <p:nvSpPr>
          <p:cNvPr id="3123" name="Google Shape;3123;p200"/>
          <p:cNvSpPr txBox="1"/>
          <p:nvPr/>
        </p:nvSpPr>
        <p:spPr>
          <a:xfrm flipH="1">
            <a:off x="1604600" y="3157900"/>
            <a:ext cx="4371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solidFill>
                  <a:schemeClr val="dk1"/>
                </a:solidFill>
                <a:latin typeface="Old Standard TT"/>
                <a:ea typeface="Old Standard TT"/>
                <a:cs typeface="Old Standard TT"/>
                <a:sym typeface="Old Standard TT"/>
              </a:rPr>
              <a:t>y</a:t>
            </a:r>
            <a:r>
              <a:rPr baseline="-25000" lang="en" sz="1200">
                <a:solidFill>
                  <a:schemeClr val="dk1"/>
                </a:solidFill>
                <a:latin typeface="Roboto Medium"/>
                <a:ea typeface="Roboto Medium"/>
                <a:cs typeface="Roboto Medium"/>
                <a:sym typeface="Roboto Medium"/>
              </a:rPr>
              <a:t>1</a:t>
            </a:r>
            <a:endParaRPr baseline="-25000" sz="1200"/>
          </a:p>
        </p:txBody>
      </p:sp>
      <p:cxnSp>
        <p:nvCxnSpPr>
          <p:cNvPr id="3124" name="Google Shape;3124;p200"/>
          <p:cNvCxnSpPr/>
          <p:nvPr/>
        </p:nvCxnSpPr>
        <p:spPr>
          <a:xfrm>
            <a:off x="2102176" y="1591049"/>
            <a:ext cx="0" cy="2827200"/>
          </a:xfrm>
          <a:prstGeom prst="straightConnector1">
            <a:avLst/>
          </a:prstGeom>
          <a:noFill/>
          <a:ln cap="flat" cmpd="sng" w="19050">
            <a:solidFill>
              <a:srgbClr val="000000"/>
            </a:solidFill>
            <a:prstDash val="solid"/>
            <a:round/>
            <a:headEnd len="med" w="med" type="stealth"/>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8" name="Shape 3128"/>
        <p:cNvGrpSpPr/>
        <p:nvPr/>
      </p:nvGrpSpPr>
      <p:grpSpPr>
        <a:xfrm>
          <a:off x="0" y="0"/>
          <a:ext cx="0" cy="0"/>
          <a:chOff x="0" y="0"/>
          <a:chExt cx="0" cy="0"/>
        </a:xfrm>
      </p:grpSpPr>
      <p:sp>
        <p:nvSpPr>
          <p:cNvPr id="3129" name="Google Shape;3129;p201"/>
          <p:cNvSpPr txBox="1"/>
          <p:nvPr>
            <p:ph type="title"/>
          </p:nvPr>
        </p:nvSpPr>
        <p:spPr>
          <a:xfrm>
            <a:off x="0" y="274800"/>
            <a:ext cx="78045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One way to assess the accuracy of a linear regression model is to </a:t>
            </a:r>
            <a:r>
              <a:rPr lang="en">
                <a:solidFill>
                  <a:srgbClr val="00C8E9"/>
                </a:solidFill>
              </a:rPr>
              <a:t>observe the errors</a:t>
            </a:r>
            <a:r>
              <a:rPr lang="en"/>
              <a:t>.</a:t>
            </a:r>
            <a:endParaRPr/>
          </a:p>
        </p:txBody>
      </p:sp>
      <p:sp>
        <p:nvSpPr>
          <p:cNvPr id="3130" name="Google Shape;3130;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31" name="Google Shape;3131;p2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2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Linear Regression Model</a:t>
            </a:r>
            <a:endParaRPr/>
          </a:p>
        </p:txBody>
      </p:sp>
      <p:sp>
        <p:nvSpPr>
          <p:cNvPr id="3137" name="Google Shape;3137;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38" name="Google Shape;3138;p2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39" name="Google Shape;3139;p2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linear regression model is mathematically constructed to minimize the sum of all the errors after they have been squared, as the following image shows.</a:t>
            </a:r>
            <a:endParaRPr/>
          </a:p>
        </p:txBody>
      </p:sp>
      <p:graphicFrame>
        <p:nvGraphicFramePr>
          <p:cNvPr id="3140" name="Google Shape;3140;p202"/>
          <p:cNvGraphicFramePr/>
          <p:nvPr/>
        </p:nvGraphicFramePr>
        <p:xfrm>
          <a:off x="331113" y="1439280"/>
          <a:ext cx="3000000" cy="3000000"/>
        </p:xfrm>
        <a:graphic>
          <a:graphicData uri="http://schemas.openxmlformats.org/drawingml/2006/table">
            <a:tbl>
              <a:tblPr>
                <a:noFill/>
                <a:tableStyleId>{42A78917-CEFC-4FF9-A52B-9332691CAA82}</a:tableStyleId>
              </a:tblPr>
              <a:tblGrid>
                <a:gridCol w="3565550"/>
                <a:gridCol w="4973000"/>
              </a:tblGrid>
              <a:tr h="618375">
                <a:tc>
                  <a:txBody>
                    <a:bodyPr/>
                    <a:lstStyle/>
                    <a:p>
                      <a:pPr indent="0" lvl="0" marL="0" rtl="0" algn="r">
                        <a:spcBef>
                          <a:spcPts val="0"/>
                        </a:spcBef>
                        <a:spcAft>
                          <a:spcPts val="0"/>
                        </a:spcAft>
                        <a:buNone/>
                      </a:pPr>
                      <a:r>
                        <a:rPr lang="en" sz="1800">
                          <a:solidFill>
                            <a:srgbClr val="FFFFFF"/>
                          </a:solidFill>
                          <a:latin typeface="Roboto Medium"/>
                          <a:ea typeface="Roboto Medium"/>
                          <a:cs typeface="Roboto Medium"/>
                          <a:sym typeface="Roboto Medium"/>
                        </a:rPr>
                        <a:t>mean squared error (MSE)</a:t>
                      </a:r>
                      <a:endParaRPr sz="1800">
                        <a:solidFill>
                          <a:srgbClr val="FFFFFF"/>
                        </a:solidFill>
                        <a:latin typeface="Roboto Medium"/>
                        <a:ea typeface="Roboto Medium"/>
                        <a:cs typeface="Roboto Medium"/>
                        <a:sym typeface="Roboto Medium"/>
                      </a:endParaRPr>
                    </a:p>
                  </a:txBody>
                  <a:tcPr marT="73150" marB="73150" marR="182875" marL="9142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C343D"/>
                    </a:solidFill>
                  </a:tcPr>
                </a:tc>
                <a:tc>
                  <a:txBody>
                    <a:bodyPr/>
                    <a:lstStyle/>
                    <a:p>
                      <a:pPr indent="0" lvl="0" marL="0" rtl="0" algn="l">
                        <a:spcBef>
                          <a:spcPts val="0"/>
                        </a:spcBef>
                        <a:spcAft>
                          <a:spcPts val="0"/>
                        </a:spcAft>
                        <a:buNone/>
                      </a:pPr>
                      <a:r>
                        <a:rPr lang="en">
                          <a:latin typeface="Roboto"/>
                          <a:ea typeface="Roboto"/>
                          <a:cs typeface="Roboto"/>
                          <a:sym typeface="Roboto"/>
                        </a:rPr>
                        <a:t>The average of the square of the errors of the dataset. It is the variance of the errors in the dataset.</a:t>
                      </a:r>
                      <a:endParaRPr>
                        <a:latin typeface="Roboto"/>
                        <a:ea typeface="Roboto"/>
                        <a:cs typeface="Roboto"/>
                        <a:sym typeface="Roboto"/>
                      </a:endParaRPr>
                    </a:p>
                  </a:txBody>
                  <a:tcPr marT="73150" marB="73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A8EDF3"/>
                    </a:solidFill>
                  </a:tcPr>
                </a:tc>
              </a:tr>
              <a:tr h="624975">
                <a:tc>
                  <a:txBody>
                    <a:bodyPr/>
                    <a:lstStyle/>
                    <a:p>
                      <a:pPr indent="0" lvl="0" marL="0" rtl="0" algn="r">
                        <a:spcBef>
                          <a:spcPts val="0"/>
                        </a:spcBef>
                        <a:spcAft>
                          <a:spcPts val="0"/>
                        </a:spcAft>
                        <a:buNone/>
                      </a:pPr>
                      <a:r>
                        <a:rPr lang="en" sz="1800">
                          <a:solidFill>
                            <a:srgbClr val="FFFFFF"/>
                          </a:solidFill>
                          <a:latin typeface="Roboto Medium"/>
                          <a:ea typeface="Roboto Medium"/>
                          <a:cs typeface="Roboto Medium"/>
                          <a:sym typeface="Roboto Medium"/>
                        </a:rPr>
                        <a:t> root mean square error (RMSE)</a:t>
                      </a:r>
                      <a:endParaRPr sz="1800">
                        <a:solidFill>
                          <a:srgbClr val="FFFFFF"/>
                        </a:solidFill>
                        <a:latin typeface="Roboto Medium"/>
                        <a:ea typeface="Roboto Medium"/>
                        <a:cs typeface="Roboto Medium"/>
                        <a:sym typeface="Roboto Medium"/>
                      </a:endParaRPr>
                    </a:p>
                  </a:txBody>
                  <a:tcPr marT="73150" marB="73150" marR="182875" marL="9142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C343D"/>
                    </a:solidFill>
                  </a:tcPr>
                </a:tc>
                <a:tc>
                  <a:txBody>
                    <a:bodyPr/>
                    <a:lstStyle/>
                    <a:p>
                      <a:pPr indent="0" lvl="0" marL="0" rtl="0" algn="l">
                        <a:spcBef>
                          <a:spcPts val="0"/>
                        </a:spcBef>
                        <a:spcAft>
                          <a:spcPts val="0"/>
                        </a:spcAft>
                        <a:buNone/>
                      </a:pPr>
                      <a:r>
                        <a:rPr lang="en">
                          <a:latin typeface="Roboto"/>
                          <a:ea typeface="Roboto"/>
                          <a:cs typeface="Roboto"/>
                          <a:sym typeface="Roboto"/>
                        </a:rPr>
                        <a:t>The square root of the MSE. It is therefore the standard deviation of the errors in the dataset.</a:t>
                      </a:r>
                      <a:endParaRPr>
                        <a:latin typeface="Roboto"/>
                        <a:ea typeface="Roboto"/>
                        <a:cs typeface="Roboto"/>
                        <a:sym typeface="Roboto"/>
                      </a:endParaRPr>
                    </a:p>
                  </a:txBody>
                  <a:tcPr marT="73150" marB="73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536725">
                <a:tc>
                  <a:txBody>
                    <a:bodyPr/>
                    <a:lstStyle/>
                    <a:p>
                      <a:pPr indent="0" lvl="0" marL="0" rtl="0" algn="r">
                        <a:spcBef>
                          <a:spcPts val="0"/>
                        </a:spcBef>
                        <a:spcAft>
                          <a:spcPts val="0"/>
                        </a:spcAft>
                        <a:buNone/>
                      </a:pPr>
                      <a:r>
                        <a:rPr lang="en" sz="1800">
                          <a:solidFill>
                            <a:srgbClr val="FFFFFF"/>
                          </a:solidFill>
                          <a:latin typeface="Roboto Medium"/>
                          <a:ea typeface="Roboto Medium"/>
                          <a:cs typeface="Roboto Medium"/>
                          <a:sym typeface="Roboto Medium"/>
                        </a:rPr>
                        <a:t>correlation coefficient</a:t>
                      </a:r>
                      <a:endParaRPr sz="1800">
                        <a:solidFill>
                          <a:srgbClr val="FFFFFF"/>
                        </a:solidFill>
                        <a:latin typeface="Roboto Medium"/>
                        <a:ea typeface="Roboto Medium"/>
                        <a:cs typeface="Roboto Medium"/>
                        <a:sym typeface="Roboto Medium"/>
                      </a:endParaRPr>
                    </a:p>
                  </a:txBody>
                  <a:tcPr marT="73150" marB="73150" marR="182875" marL="9142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C343D"/>
                    </a:solidFill>
                  </a:tcPr>
                </a:tc>
                <a:tc>
                  <a:txBody>
                    <a:bodyPr/>
                    <a:lstStyle/>
                    <a:p>
                      <a:pPr indent="0" lvl="0" marL="0" rtl="0" algn="l">
                        <a:spcBef>
                          <a:spcPts val="0"/>
                        </a:spcBef>
                        <a:spcAft>
                          <a:spcPts val="0"/>
                        </a:spcAft>
                        <a:buNone/>
                      </a:pPr>
                      <a:r>
                        <a:rPr lang="en">
                          <a:latin typeface="Roboto"/>
                          <a:ea typeface="Roboto"/>
                          <a:cs typeface="Roboto"/>
                          <a:sym typeface="Roboto"/>
                        </a:rPr>
                        <a:t>A numerical description of the extent to which the two variables move together. It ranges from -1 to 1.</a:t>
                      </a:r>
                      <a:endParaRPr>
                        <a:latin typeface="Roboto"/>
                        <a:ea typeface="Roboto"/>
                        <a:cs typeface="Roboto"/>
                        <a:sym typeface="Roboto"/>
                      </a:endParaRPr>
                    </a:p>
                  </a:txBody>
                  <a:tcPr marT="73150" marB="73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A8EDF3"/>
                    </a:solidFill>
                  </a:tcPr>
                </a:tc>
              </a:tr>
              <a:tr h="746700">
                <a:tc>
                  <a:txBody>
                    <a:bodyPr/>
                    <a:lstStyle/>
                    <a:p>
                      <a:pPr indent="0" lvl="0" marL="0" rtl="0" algn="r">
                        <a:spcBef>
                          <a:spcPts val="0"/>
                        </a:spcBef>
                        <a:spcAft>
                          <a:spcPts val="0"/>
                        </a:spcAft>
                        <a:buNone/>
                      </a:pPr>
                      <a:r>
                        <a:rPr lang="en" sz="1800">
                          <a:solidFill>
                            <a:srgbClr val="FFFFFF"/>
                          </a:solidFill>
                          <a:latin typeface="Roboto Medium"/>
                          <a:ea typeface="Roboto Medium"/>
                          <a:cs typeface="Roboto Medium"/>
                          <a:sym typeface="Roboto Medium"/>
                        </a:rPr>
                        <a:t>R2 or r-square value</a:t>
                      </a:r>
                      <a:endParaRPr sz="1800">
                        <a:solidFill>
                          <a:srgbClr val="FFFFFF"/>
                        </a:solidFill>
                        <a:latin typeface="Roboto Medium"/>
                        <a:ea typeface="Roboto Medium"/>
                        <a:cs typeface="Roboto Medium"/>
                        <a:sym typeface="Roboto Medium"/>
                      </a:endParaRPr>
                    </a:p>
                  </a:txBody>
                  <a:tcPr marT="73150" marB="73150" marR="182875" marL="9142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C343D"/>
                    </a:solidFill>
                  </a:tcPr>
                </a:tc>
                <a:tc>
                  <a:txBody>
                    <a:bodyPr/>
                    <a:lstStyle/>
                    <a:p>
                      <a:pPr indent="0" lvl="0" marL="0" rtl="0" algn="l">
                        <a:spcBef>
                          <a:spcPts val="0"/>
                        </a:spcBef>
                        <a:spcAft>
                          <a:spcPts val="0"/>
                        </a:spcAft>
                        <a:buNone/>
                      </a:pPr>
                      <a:r>
                        <a:rPr lang="en">
                          <a:latin typeface="Roboto"/>
                          <a:ea typeface="Roboto"/>
                          <a:cs typeface="Roboto"/>
                          <a:sym typeface="Roboto"/>
                        </a:rPr>
                        <a:t>The square of the correlation coefficient. It describes the extent to which a change in one variable is associated with the change in the other variable. It ranges from 0 to 1.</a:t>
                      </a:r>
                      <a:endParaRPr>
                        <a:latin typeface="Roboto"/>
                        <a:ea typeface="Roboto"/>
                        <a:cs typeface="Roboto"/>
                        <a:sym typeface="Roboto"/>
                      </a:endParaRPr>
                    </a:p>
                  </a:txBody>
                  <a:tcPr marT="73150" marB="73150"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bl>
          </a:graphicData>
        </a:graphic>
      </p:graphicFrame>
      <p:sp>
        <p:nvSpPr>
          <p:cNvPr id="3141" name="Google Shape;3141;p202"/>
          <p:cNvSpPr/>
          <p:nvPr/>
        </p:nvSpPr>
        <p:spPr>
          <a:xfrm>
            <a:off x="1755288" y="4324300"/>
            <a:ext cx="6483900" cy="444300"/>
          </a:xfrm>
          <a:prstGeom prst="roundRect">
            <a:avLst>
              <a:gd fmla="val 16667" name="adj"/>
            </a:avLst>
          </a:prstGeom>
          <a:solidFill>
            <a:srgbClr val="FECF48"/>
          </a:solidFill>
          <a:ln>
            <a:noFill/>
          </a:ln>
        </p:spPr>
        <p:txBody>
          <a:bodyPr anchorCtr="0" anchor="ctr" bIns="91425" lIns="18287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sz="1800">
                <a:latin typeface="Roboto"/>
                <a:ea typeface="Roboto"/>
                <a:cs typeface="Roboto"/>
                <a:sym typeface="Roboto"/>
              </a:rPr>
              <a:t>Low MSE and RMSE scores indicate a more accurate model.</a:t>
            </a:r>
            <a:endParaRPr b="0" i="0" sz="1800" u="none" cap="none" strike="noStrike">
              <a:solidFill>
                <a:srgbClr val="000000"/>
              </a:solidFill>
              <a:latin typeface="Roboto"/>
              <a:ea typeface="Roboto"/>
              <a:cs typeface="Roboto"/>
              <a:sym typeface="Roboto"/>
            </a:endParaRPr>
          </a:p>
        </p:txBody>
      </p:sp>
      <p:pic>
        <p:nvPicPr>
          <p:cNvPr id="3142" name="Google Shape;3142;p202"/>
          <p:cNvPicPr preferRelativeResize="0"/>
          <p:nvPr/>
        </p:nvPicPr>
        <p:blipFill rotWithShape="1">
          <a:blip r:embed="rId3">
            <a:alphaModFix/>
          </a:blip>
          <a:srcRect b="0" l="0" r="0" t="0"/>
          <a:stretch/>
        </p:blipFill>
        <p:spPr>
          <a:xfrm>
            <a:off x="904811" y="4106727"/>
            <a:ext cx="850473" cy="8504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 name="Shape 3146"/>
        <p:cNvGrpSpPr/>
        <p:nvPr/>
      </p:nvGrpSpPr>
      <p:grpSpPr>
        <a:xfrm>
          <a:off x="0" y="0"/>
          <a:ext cx="0" cy="0"/>
          <a:chOff x="0" y="0"/>
          <a:chExt cx="0" cy="0"/>
        </a:xfrm>
      </p:grpSpPr>
      <p:sp>
        <p:nvSpPr>
          <p:cNvPr id="3147" name="Google Shape;3147;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48" name="Google Shape;3148;p2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49" name="Google Shape;3149;p2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Summary</a:t>
            </a:r>
            <a:endParaRPr/>
          </a:p>
        </p:txBody>
      </p:sp>
      <p:sp>
        <p:nvSpPr>
          <p:cNvPr id="3150" name="Google Shape;3150;p2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Key points of linear regression:</a:t>
            </a:r>
            <a:endParaRPr/>
          </a:p>
        </p:txBody>
      </p:sp>
      <p:sp>
        <p:nvSpPr>
          <p:cNvPr id="3151" name="Google Shape;3151;p203"/>
          <p:cNvSpPr txBox="1"/>
          <p:nvPr>
            <p:ph idx="3" type="subTitle"/>
          </p:nvPr>
        </p:nvSpPr>
        <p:spPr>
          <a:xfrm>
            <a:off x="0" y="139800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It models data with a linear trend. It is not useful when the data does not follow a linear trend, e.g., exponential trends.</a:t>
            </a:r>
            <a:endParaRPr sz="1600"/>
          </a:p>
        </p:txBody>
      </p:sp>
      <p:sp>
        <p:nvSpPr>
          <p:cNvPr id="3152" name="Google Shape;3152;p203"/>
          <p:cNvSpPr txBox="1"/>
          <p:nvPr>
            <p:ph idx="4" type="subTitle"/>
          </p:nvPr>
        </p:nvSpPr>
        <p:spPr>
          <a:xfrm>
            <a:off x="0" y="22335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Based on the </a:t>
            </a:r>
            <a:r>
              <a:rPr i="1" lang="en" sz="1600"/>
              <a:t>X</a:t>
            </a:r>
            <a:r>
              <a:rPr lang="en" sz="1600"/>
              <a:t> values, it predicts </a:t>
            </a:r>
            <a:r>
              <a:rPr i="1" lang="en" sz="1600"/>
              <a:t>y</a:t>
            </a:r>
            <a:r>
              <a:rPr lang="en" sz="1600"/>
              <a:t> values.</a:t>
            </a:r>
            <a:endParaRPr sz="1600"/>
          </a:p>
        </p:txBody>
      </p:sp>
      <p:sp>
        <p:nvSpPr>
          <p:cNvPr id="3153" name="Google Shape;3153;p20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It does not do a good job of describing nonlinear patterns. </a:t>
            </a:r>
            <a:endParaRPr sz="1600"/>
          </a:p>
        </p:txBody>
      </p:sp>
      <p:sp>
        <p:nvSpPr>
          <p:cNvPr id="3154" name="Google Shape;3154;p203"/>
          <p:cNvSpPr/>
          <p:nvPr/>
        </p:nvSpPr>
        <p:spPr>
          <a:xfrm>
            <a:off x="1383125" y="4002850"/>
            <a:ext cx="7486500" cy="533700"/>
          </a:xfrm>
          <a:prstGeom prst="roundRect">
            <a:avLst>
              <a:gd fmla="val 16667" name="adj"/>
            </a:avLst>
          </a:prstGeom>
          <a:solidFill>
            <a:srgbClr val="FECF48"/>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600">
                <a:latin typeface="Roboto"/>
                <a:ea typeface="Roboto"/>
                <a:cs typeface="Roboto"/>
                <a:sym typeface="Roboto"/>
              </a:rPr>
              <a:t>We will cover techniques to model nonlinear data later in the course.</a:t>
            </a:r>
            <a:endParaRPr b="0" i="0" sz="1600" u="none" cap="none" strike="noStrike">
              <a:solidFill>
                <a:srgbClr val="000000"/>
              </a:solidFill>
              <a:latin typeface="Roboto"/>
              <a:ea typeface="Roboto"/>
              <a:cs typeface="Roboto"/>
              <a:sym typeface="Roboto"/>
            </a:endParaRPr>
          </a:p>
        </p:txBody>
      </p:sp>
      <p:pic>
        <p:nvPicPr>
          <p:cNvPr id="3155" name="Google Shape;3155;p203"/>
          <p:cNvPicPr preferRelativeResize="0"/>
          <p:nvPr/>
        </p:nvPicPr>
        <p:blipFill rotWithShape="1">
          <a:blip r:embed="rId3">
            <a:alphaModFix/>
          </a:blip>
          <a:srcRect b="0" l="0" r="0" t="0"/>
          <a:stretch/>
        </p:blipFill>
        <p:spPr>
          <a:xfrm>
            <a:off x="401561" y="3874677"/>
            <a:ext cx="850473" cy="8504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9" name="Shape 3159"/>
        <p:cNvGrpSpPr/>
        <p:nvPr/>
      </p:nvGrpSpPr>
      <p:grpSpPr>
        <a:xfrm>
          <a:off x="0" y="0"/>
          <a:ext cx="0" cy="0"/>
          <a:chOff x="0" y="0"/>
          <a:chExt cx="0" cy="0"/>
        </a:xfrm>
      </p:grpSpPr>
      <p:sp>
        <p:nvSpPr>
          <p:cNvPr id="3160" name="Google Shape;3160;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61" name="Google Shape;3161;p2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5" name="Shape 3165"/>
        <p:cNvGrpSpPr/>
        <p:nvPr/>
      </p:nvGrpSpPr>
      <p:grpSpPr>
        <a:xfrm>
          <a:off x="0" y="0"/>
          <a:ext cx="0" cy="0"/>
          <a:chOff x="0" y="0"/>
          <a:chExt cx="0" cy="0"/>
        </a:xfrm>
      </p:grpSpPr>
      <p:sp>
        <p:nvSpPr>
          <p:cNvPr id="3166" name="Google Shape;3166;p2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67" name="Google Shape;3167;p205"/>
          <p:cNvSpPr txBox="1"/>
          <p:nvPr>
            <p:ph type="title"/>
          </p:nvPr>
        </p:nvSpPr>
        <p:spPr>
          <a:xfrm>
            <a:off x="1400" y="274875"/>
            <a:ext cx="8868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Predicting Sales with Linear Regression</a:t>
            </a:r>
            <a:endParaRPr sz="3000">
              <a:solidFill>
                <a:schemeClr val="dk1"/>
              </a:solidFill>
            </a:endParaRPr>
          </a:p>
          <a:p>
            <a:pPr indent="0" lvl="0" marL="0" rtl="0" algn="l">
              <a:lnSpc>
                <a:spcPct val="115000"/>
              </a:lnSpc>
              <a:spcBef>
                <a:spcPts val="800"/>
              </a:spcBef>
              <a:spcAft>
                <a:spcPts val="0"/>
              </a:spcAft>
              <a:buNone/>
            </a:pPr>
            <a:r>
              <a:rPr lang="en" sz="1800">
                <a:solidFill>
                  <a:schemeClr val="dk1"/>
                </a:solidFill>
                <a:latin typeface="Roboto"/>
                <a:ea typeface="Roboto"/>
                <a:cs typeface="Roboto"/>
                <a:sym typeface="Roboto"/>
              </a:rPr>
              <a:t>In this activity, you will </a:t>
            </a:r>
            <a:r>
              <a:rPr lang="en" sz="1800">
                <a:solidFill>
                  <a:schemeClr val="dk1"/>
                </a:solidFill>
                <a:latin typeface="Roboto"/>
                <a:ea typeface="Roboto"/>
                <a:cs typeface="Roboto"/>
                <a:sym typeface="Roboto"/>
              </a:rPr>
              <a:t>learn apply linear regression to predict sales based on historical data.</a:t>
            </a:r>
            <a:endParaRPr>
              <a:solidFill>
                <a:schemeClr val="dk1"/>
              </a:solidFill>
            </a:endParaRPr>
          </a:p>
          <a:p>
            <a:pPr indent="0" lvl="0" marL="0" rtl="0" algn="l">
              <a:spcBef>
                <a:spcPts val="800"/>
              </a:spcBef>
              <a:spcAft>
                <a:spcPts val="0"/>
              </a:spcAft>
              <a:buNone/>
            </a:pPr>
            <a:r>
              <a:t/>
            </a:r>
            <a:endParaRPr/>
          </a:p>
        </p:txBody>
      </p:sp>
      <p:sp>
        <p:nvSpPr>
          <p:cNvPr id="3168" name="Google Shape;3168;p20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a:t>
            </a:r>
            <a:r>
              <a:rPr lang="en"/>
              <a:t> Minutes</a:t>
            </a:r>
            <a:endParaRPr/>
          </a:p>
        </p:txBody>
      </p:sp>
      <p:sp>
        <p:nvSpPr>
          <p:cNvPr id="3169" name="Google Shape;3169;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2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75" name="Google Shape;3175;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sp>
        <p:nvSpPr>
          <p:cNvPr id="3180" name="Google Shape;3180;p2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81" name="Google Shape;3181;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5" name="Shape 3185"/>
        <p:cNvGrpSpPr/>
        <p:nvPr/>
      </p:nvGrpSpPr>
      <p:grpSpPr>
        <a:xfrm>
          <a:off x="0" y="0"/>
          <a:ext cx="0" cy="0"/>
          <a:chOff x="0" y="0"/>
          <a:chExt cx="0" cy="0"/>
        </a:xfrm>
      </p:grpSpPr>
      <p:sp>
        <p:nvSpPr>
          <p:cNvPr id="3186" name="Google Shape;3186;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sp>
        <p:nvSpPr>
          <p:cNvPr id="2606" name="Google Shape;2606;p1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07" name="Google Shape;2607;p17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Supervised Learning </a:t>
            </a:r>
            <a:br>
              <a:rPr lang="en"/>
            </a:br>
            <a:r>
              <a:rPr lang="en"/>
              <a:t>&amp; Classification</a:t>
            </a:r>
            <a:endParaRPr/>
          </a:p>
        </p:txBody>
      </p:sp>
      <p:sp>
        <p:nvSpPr>
          <p:cNvPr id="2608" name="Google Shape;2608;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92" name="Google Shape;3192;p2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Making Predictions with</a:t>
            </a:r>
            <a:br>
              <a:rPr lang="en"/>
            </a:br>
            <a:r>
              <a:rPr lang="en"/>
              <a:t>Logistic Regression</a:t>
            </a:r>
            <a:endParaRPr/>
          </a:p>
        </p:txBody>
      </p:sp>
      <p:sp>
        <p:nvSpPr>
          <p:cNvPr id="3193" name="Google Shape;3193;p2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7" name="Shape 3197"/>
        <p:cNvGrpSpPr/>
        <p:nvPr/>
      </p:nvGrpSpPr>
      <p:grpSpPr>
        <a:xfrm>
          <a:off x="0" y="0"/>
          <a:ext cx="0" cy="0"/>
          <a:chOff x="0" y="0"/>
          <a:chExt cx="0" cy="0"/>
        </a:xfrm>
      </p:grpSpPr>
      <p:sp>
        <p:nvSpPr>
          <p:cNvPr id="3198" name="Google Shape;3198;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99" name="Google Shape;3199;p2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00" name="Google Shape;3200;p21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000">
                <a:highlight>
                  <a:srgbClr val="FFFF00"/>
                </a:highlight>
              </a:rPr>
              <a:t>Logistic</a:t>
            </a:r>
            <a:r>
              <a:rPr b="1" lang="en" sz="3000">
                <a:highlight>
                  <a:srgbClr val="FFFF00"/>
                </a:highlight>
              </a:rPr>
              <a:t> regression</a:t>
            </a:r>
            <a:r>
              <a:rPr lang="en" sz="3000"/>
              <a:t> </a:t>
            </a:r>
            <a:r>
              <a:rPr lang="en" sz="3000"/>
              <a:t>is a statistical method for predicting binary outcomes from data. </a:t>
            </a:r>
            <a:endParaRPr sz="3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4" name="Shape 3204"/>
        <p:cNvGrpSpPr/>
        <p:nvPr/>
      </p:nvGrpSpPr>
      <p:grpSpPr>
        <a:xfrm>
          <a:off x="0" y="0"/>
          <a:ext cx="0" cy="0"/>
          <a:chOff x="0" y="0"/>
          <a:chExt cx="0" cy="0"/>
        </a:xfrm>
      </p:grpSpPr>
      <p:sp>
        <p:nvSpPr>
          <p:cNvPr id="3205" name="Google Shape;3205;p2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Making Predictions with Logistic Regression</a:t>
            </a:r>
            <a:endParaRPr/>
          </a:p>
        </p:txBody>
      </p:sp>
      <p:sp>
        <p:nvSpPr>
          <p:cNvPr id="3206" name="Google Shape;3206;p211"/>
          <p:cNvSpPr txBox="1"/>
          <p:nvPr>
            <p:ph idx="1" type="subTitle"/>
          </p:nvPr>
        </p:nvSpPr>
        <p:spPr>
          <a:xfrm>
            <a:off x="0" y="675975"/>
            <a:ext cx="9295200" cy="615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t>E</a:t>
            </a:r>
            <a:r>
              <a:rPr lang="en" sz="1700"/>
              <a:t>ach data point receives a probability of being in the </a:t>
            </a:r>
            <a:r>
              <a:rPr b="1" lang="en" sz="1700"/>
              <a:t>1</a:t>
            </a:r>
            <a:r>
              <a:rPr lang="en" sz="1700"/>
              <a:t> category </a:t>
            </a:r>
            <a:r>
              <a:rPr lang="en" sz="1500"/>
              <a:t>(e.g. “good credit”). </a:t>
            </a:r>
            <a:endParaRPr sz="1500"/>
          </a:p>
        </p:txBody>
      </p:sp>
      <p:sp>
        <p:nvSpPr>
          <p:cNvPr id="3207" name="Google Shape;3207;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08" name="Google Shape;3208;p2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3209" name="Google Shape;3209;p211"/>
          <p:cNvGraphicFramePr/>
          <p:nvPr/>
        </p:nvGraphicFramePr>
        <p:xfrm>
          <a:off x="1273800" y="1471578"/>
          <a:ext cx="3000000" cy="3000000"/>
        </p:xfrm>
        <a:graphic>
          <a:graphicData uri="http://schemas.openxmlformats.org/drawingml/2006/table">
            <a:tbl>
              <a:tblPr>
                <a:noFill/>
                <a:tableStyleId>{42A78917-CEFC-4FF9-A52B-9332691CAA82}</a:tableStyleId>
              </a:tblPr>
              <a:tblGrid>
                <a:gridCol w="1034150"/>
                <a:gridCol w="1034150"/>
                <a:gridCol w="1034150"/>
                <a:gridCol w="1034150"/>
                <a:gridCol w="1034150"/>
                <a:gridCol w="1034150"/>
                <a:gridCol w="1034150"/>
              </a:tblGrid>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232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bl>
          </a:graphicData>
        </a:graphic>
      </p:graphicFrame>
      <p:sp>
        <p:nvSpPr>
          <p:cNvPr id="3210" name="Google Shape;3210;p211"/>
          <p:cNvSpPr/>
          <p:nvPr/>
        </p:nvSpPr>
        <p:spPr>
          <a:xfrm>
            <a:off x="1308100" y="1498575"/>
            <a:ext cx="7118850" cy="2960275"/>
          </a:xfrm>
          <a:custGeom>
            <a:rect b="b" l="l" r="r" t="t"/>
            <a:pathLst>
              <a:path extrusionOk="0" h="118411" w="284754">
                <a:moveTo>
                  <a:pt x="284754" y="0"/>
                </a:moveTo>
                <a:cubicBezTo>
                  <a:pt x="265473" y="3648"/>
                  <a:pt x="194960" y="4070"/>
                  <a:pt x="169066" y="21887"/>
                </a:cubicBezTo>
                <a:cubicBezTo>
                  <a:pt x="143172" y="39704"/>
                  <a:pt x="157570" y="90817"/>
                  <a:pt x="129392" y="106904"/>
                </a:cubicBezTo>
                <a:cubicBezTo>
                  <a:pt x="101214" y="122991"/>
                  <a:pt x="21565" y="116493"/>
                  <a:pt x="0" y="118411"/>
                </a:cubicBezTo>
              </a:path>
            </a:pathLst>
          </a:custGeom>
          <a:noFill/>
          <a:ln cap="flat" cmpd="sng" w="38100">
            <a:solidFill>
              <a:srgbClr val="000000"/>
            </a:solidFill>
            <a:prstDash val="solid"/>
            <a:round/>
            <a:headEnd len="med" w="med" type="none"/>
            <a:tailEnd len="med" w="med" type="none"/>
          </a:ln>
        </p:spPr>
      </p:sp>
      <p:sp>
        <p:nvSpPr>
          <p:cNvPr id="3211" name="Google Shape;3211;p211"/>
          <p:cNvSpPr txBox="1"/>
          <p:nvPr/>
        </p:nvSpPr>
        <p:spPr>
          <a:xfrm rot="-5400000">
            <a:off x="-697650" y="2573900"/>
            <a:ext cx="299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Probability of Good Credit</a:t>
            </a:r>
            <a:endParaRPr sz="1800"/>
          </a:p>
        </p:txBody>
      </p:sp>
      <p:sp>
        <p:nvSpPr>
          <p:cNvPr id="3212" name="Google Shape;3212;p211"/>
          <p:cNvSpPr txBox="1"/>
          <p:nvPr/>
        </p:nvSpPr>
        <p:spPr>
          <a:xfrm rot="-5400000">
            <a:off x="965850" y="1305725"/>
            <a:ext cx="2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1</a:t>
            </a:r>
            <a:endParaRPr b="1" sz="1800"/>
          </a:p>
        </p:txBody>
      </p:sp>
      <p:sp>
        <p:nvSpPr>
          <p:cNvPr id="3213" name="Google Shape;3213;p211"/>
          <p:cNvSpPr txBox="1"/>
          <p:nvPr/>
        </p:nvSpPr>
        <p:spPr>
          <a:xfrm rot="-5400000">
            <a:off x="965850" y="4224275"/>
            <a:ext cx="2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0</a:t>
            </a:r>
            <a:endParaRPr b="1" sz="1800"/>
          </a:p>
        </p:txBody>
      </p:sp>
      <p:cxnSp>
        <p:nvCxnSpPr>
          <p:cNvPr id="3214" name="Google Shape;3214;p211"/>
          <p:cNvCxnSpPr>
            <a:stCxn id="3215" idx="3"/>
          </p:cNvCxnSpPr>
          <p:nvPr/>
        </p:nvCxnSpPr>
        <p:spPr>
          <a:xfrm rot="10800000">
            <a:off x="1102500" y="1571075"/>
            <a:ext cx="2400" cy="945600"/>
          </a:xfrm>
          <a:prstGeom prst="straightConnector1">
            <a:avLst/>
          </a:prstGeom>
          <a:noFill/>
          <a:ln cap="flat" cmpd="sng" w="19050">
            <a:solidFill>
              <a:schemeClr val="dk2"/>
            </a:solidFill>
            <a:prstDash val="solid"/>
            <a:round/>
            <a:headEnd len="med" w="med" type="none"/>
            <a:tailEnd len="med" w="med" type="triangle"/>
          </a:ln>
        </p:spPr>
      </p:cxnSp>
      <p:cxnSp>
        <p:nvCxnSpPr>
          <p:cNvPr id="3216" name="Google Shape;3216;p211"/>
          <p:cNvCxnSpPr>
            <a:stCxn id="3215" idx="1"/>
            <a:endCxn id="3213" idx="3"/>
          </p:cNvCxnSpPr>
          <p:nvPr/>
        </p:nvCxnSpPr>
        <p:spPr>
          <a:xfrm>
            <a:off x="1104900" y="3070175"/>
            <a:ext cx="0" cy="1245900"/>
          </a:xfrm>
          <a:prstGeom prst="straightConnector1">
            <a:avLst/>
          </a:prstGeom>
          <a:noFill/>
          <a:ln cap="flat" cmpd="sng" w="19050">
            <a:solidFill>
              <a:schemeClr val="dk2"/>
            </a:solidFill>
            <a:prstDash val="solid"/>
            <a:round/>
            <a:headEnd len="med" w="med" type="none"/>
            <a:tailEnd len="med" w="med" type="triangle"/>
          </a:ln>
        </p:spPr>
      </p:cxnSp>
      <p:sp>
        <p:nvSpPr>
          <p:cNvPr id="3215" name="Google Shape;3215;p211"/>
          <p:cNvSpPr txBox="1"/>
          <p:nvPr/>
        </p:nvSpPr>
        <p:spPr>
          <a:xfrm rot="-5400000">
            <a:off x="828150" y="2562575"/>
            <a:ext cx="55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0.5</a:t>
            </a:r>
            <a:endParaRPr b="1" sz="1800"/>
          </a:p>
        </p:txBody>
      </p:sp>
      <p:sp>
        <p:nvSpPr>
          <p:cNvPr id="3217" name="Google Shape;3217;p211"/>
          <p:cNvSpPr txBox="1"/>
          <p:nvPr/>
        </p:nvSpPr>
        <p:spPr>
          <a:xfrm>
            <a:off x="1335750" y="4460600"/>
            <a:ext cx="72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            (Worse History)   ←   Payment History   </a:t>
            </a:r>
            <a:r>
              <a:rPr lang="en" sz="1700">
                <a:solidFill>
                  <a:schemeClr val="dk1"/>
                </a:solidFill>
              </a:rPr>
              <a:t>→</a:t>
            </a:r>
            <a:r>
              <a:rPr lang="en" sz="1700"/>
              <a:t>   (Better History)</a:t>
            </a:r>
            <a:endParaRPr sz="1700"/>
          </a:p>
        </p:txBody>
      </p:sp>
      <p:sp>
        <p:nvSpPr>
          <p:cNvPr id="3218" name="Google Shape;3218;p211"/>
          <p:cNvSpPr txBox="1"/>
          <p:nvPr/>
        </p:nvSpPr>
        <p:spPr>
          <a:xfrm rot="398">
            <a:off x="2589997" y="1609239"/>
            <a:ext cx="25926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Curve of Predicted Values</a:t>
            </a:r>
            <a:endParaRPr/>
          </a:p>
        </p:txBody>
      </p:sp>
      <p:cxnSp>
        <p:nvCxnSpPr>
          <p:cNvPr id="3219" name="Google Shape;3219;p211"/>
          <p:cNvCxnSpPr/>
          <p:nvPr/>
        </p:nvCxnSpPr>
        <p:spPr>
          <a:xfrm>
            <a:off x="4459750" y="2033150"/>
            <a:ext cx="749100" cy="191400"/>
          </a:xfrm>
          <a:prstGeom prst="curvedConnector3">
            <a:avLst>
              <a:gd fmla="val 50000" name="adj1"/>
            </a:avLst>
          </a:prstGeom>
          <a:noFill/>
          <a:ln cap="flat" cmpd="sng" w="19050">
            <a:solidFill>
              <a:schemeClr val="dk2"/>
            </a:solidFill>
            <a:prstDash val="solid"/>
            <a:round/>
            <a:headEnd len="med" w="med" type="none"/>
            <a:tailEnd len="med" w="med" type="triangle"/>
          </a:ln>
        </p:spPr>
      </p:cxnSp>
      <p:cxnSp>
        <p:nvCxnSpPr>
          <p:cNvPr id="3220" name="Google Shape;3220;p211"/>
          <p:cNvCxnSpPr/>
          <p:nvPr/>
        </p:nvCxnSpPr>
        <p:spPr>
          <a:xfrm rot="10800000">
            <a:off x="1270575" y="2731225"/>
            <a:ext cx="3839100" cy="31800"/>
          </a:xfrm>
          <a:prstGeom prst="straightConnector1">
            <a:avLst/>
          </a:prstGeom>
          <a:noFill/>
          <a:ln cap="flat" cmpd="sng" w="28575">
            <a:solidFill>
              <a:schemeClr val="dk2"/>
            </a:solidFill>
            <a:prstDash val="dot"/>
            <a:round/>
            <a:headEnd len="med" w="med" type="none"/>
            <a:tailEnd len="med" w="med" type="none"/>
          </a:ln>
        </p:spPr>
      </p:cxnSp>
      <p:cxnSp>
        <p:nvCxnSpPr>
          <p:cNvPr id="3221" name="Google Shape;3221;p211"/>
          <p:cNvCxnSpPr/>
          <p:nvPr/>
        </p:nvCxnSpPr>
        <p:spPr>
          <a:xfrm>
            <a:off x="5185875" y="2763025"/>
            <a:ext cx="3600" cy="1647000"/>
          </a:xfrm>
          <a:prstGeom prst="straightConnector1">
            <a:avLst/>
          </a:prstGeom>
          <a:noFill/>
          <a:ln cap="flat" cmpd="sng" w="28575">
            <a:solidFill>
              <a:schemeClr val="dk2"/>
            </a:solidFill>
            <a:prstDash val="dot"/>
            <a:round/>
            <a:headEnd len="med" w="med" type="none"/>
            <a:tailEnd len="med" w="med" type="none"/>
          </a:ln>
        </p:spPr>
      </p:cxnSp>
      <p:sp>
        <p:nvSpPr>
          <p:cNvPr id="3222" name="Google Shape;3222;p211"/>
          <p:cNvSpPr txBox="1"/>
          <p:nvPr/>
        </p:nvSpPr>
        <p:spPr>
          <a:xfrm rot="312">
            <a:off x="5189350" y="3070325"/>
            <a:ext cx="33039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Threshold for Good Credit classification</a:t>
            </a:r>
            <a:endParaRPr/>
          </a:p>
          <a:p>
            <a:pPr indent="0" lvl="0" marL="0" rtl="0" algn="l">
              <a:spcBef>
                <a:spcPts val="0"/>
              </a:spcBef>
              <a:spcAft>
                <a:spcPts val="0"/>
              </a:spcAft>
              <a:buNone/>
            </a:pPr>
            <a:r>
              <a:rPr lang="en"/>
              <a:t>               (Payment History &gt; X)   </a:t>
            </a:r>
            <a:endParaRPr/>
          </a:p>
          <a:p>
            <a:pPr indent="0" lvl="0" marL="0" rtl="0" algn="l">
              <a:spcBef>
                <a:spcPts val="0"/>
              </a:spcBef>
              <a:spcAft>
                <a:spcPts val="0"/>
              </a:spcAft>
              <a:buNone/>
            </a:pPr>
            <a:r>
              <a:rPr lang="en"/>
              <a:t>       (Probability “Good Credit” &gt; 50%)</a:t>
            </a:r>
            <a:endParaRPr/>
          </a:p>
        </p:txBody>
      </p:sp>
      <p:cxnSp>
        <p:nvCxnSpPr>
          <p:cNvPr id="3223" name="Google Shape;3223;p211"/>
          <p:cNvCxnSpPr/>
          <p:nvPr/>
        </p:nvCxnSpPr>
        <p:spPr>
          <a:xfrm rot="10800000">
            <a:off x="5251400" y="2777225"/>
            <a:ext cx="680100" cy="3117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3224" name="Google Shape;3224;p211"/>
          <p:cNvSpPr/>
          <p:nvPr/>
        </p:nvSpPr>
        <p:spPr>
          <a:xfrm>
            <a:off x="5109675" y="4378350"/>
            <a:ext cx="141600" cy="105600"/>
          </a:xfrm>
          <a:prstGeom prst="ellipse">
            <a:avLst/>
          </a:prstGeom>
          <a:solidFill>
            <a:srgbClr val="F7EF6A"/>
          </a:solidFill>
          <a:ln cap="flat" cmpd="sng" w="9525">
            <a:solidFill>
              <a:srgbClr val="F7E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11"/>
          <p:cNvSpPr/>
          <p:nvPr/>
        </p:nvSpPr>
        <p:spPr>
          <a:xfrm>
            <a:off x="1223475" y="2701950"/>
            <a:ext cx="141600" cy="1056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sp>
        <p:nvSpPr>
          <p:cNvPr id="3230" name="Google Shape;3230;p2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Making Predictions with Logistic Regression</a:t>
            </a:r>
            <a:endParaRPr/>
          </a:p>
        </p:txBody>
      </p:sp>
      <p:sp>
        <p:nvSpPr>
          <p:cNvPr id="3231" name="Google Shape;3231;p212"/>
          <p:cNvSpPr txBox="1"/>
          <p:nvPr>
            <p:ph idx="1" type="subTitle"/>
          </p:nvPr>
        </p:nvSpPr>
        <p:spPr>
          <a:xfrm>
            <a:off x="0" y="640575"/>
            <a:ext cx="9144000" cy="400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the probability is above a certain threshold, that data point is estimated to be a </a:t>
            </a:r>
            <a:r>
              <a:rPr b="1" lang="en">
                <a:solidFill>
                  <a:schemeClr val="dk1"/>
                </a:solidFill>
              </a:rPr>
              <a:t>1 </a:t>
            </a:r>
            <a:r>
              <a:rPr lang="en">
                <a:solidFill>
                  <a:schemeClr val="dk1"/>
                </a:solidFill>
              </a:rPr>
              <a:t>(“good credit”). Below that threshold, the data point is a (</a:t>
            </a:r>
            <a:r>
              <a:rPr b="1" lang="en">
                <a:solidFill>
                  <a:schemeClr val="dk1"/>
                </a:solidFill>
              </a:rPr>
              <a:t>0</a:t>
            </a:r>
            <a:r>
              <a:rPr lang="en">
                <a:solidFill>
                  <a:schemeClr val="dk1"/>
                </a:solidFill>
              </a:rPr>
              <a:t>).</a:t>
            </a:r>
            <a:endParaRPr/>
          </a:p>
        </p:txBody>
      </p:sp>
      <p:sp>
        <p:nvSpPr>
          <p:cNvPr id="3232" name="Google Shape;3232;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33" name="Google Shape;3233;p212"/>
          <p:cNvGraphicFramePr/>
          <p:nvPr/>
        </p:nvGraphicFramePr>
        <p:xfrm>
          <a:off x="1304750" y="1471578"/>
          <a:ext cx="3000000" cy="3000000"/>
        </p:xfrm>
        <a:graphic>
          <a:graphicData uri="http://schemas.openxmlformats.org/drawingml/2006/table">
            <a:tbl>
              <a:tblPr>
                <a:noFill/>
                <a:tableStyleId>{42A78917-CEFC-4FF9-A52B-9332691CAA82}</a:tableStyleId>
              </a:tblPr>
              <a:tblGrid>
                <a:gridCol w="1034150"/>
                <a:gridCol w="1034150"/>
                <a:gridCol w="1034150"/>
                <a:gridCol w="1034150"/>
                <a:gridCol w="1034150"/>
                <a:gridCol w="1034150"/>
                <a:gridCol w="1034150"/>
              </a:tblGrid>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232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bl>
          </a:graphicData>
        </a:graphic>
      </p:graphicFrame>
      <p:sp>
        <p:nvSpPr>
          <p:cNvPr id="3234" name="Google Shape;3234;p212"/>
          <p:cNvSpPr/>
          <p:nvPr/>
        </p:nvSpPr>
        <p:spPr>
          <a:xfrm>
            <a:off x="71094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12"/>
          <p:cNvSpPr/>
          <p:nvPr/>
        </p:nvSpPr>
        <p:spPr>
          <a:xfrm>
            <a:off x="19424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12"/>
          <p:cNvSpPr/>
          <p:nvPr/>
        </p:nvSpPr>
        <p:spPr>
          <a:xfrm>
            <a:off x="1339050" y="1498575"/>
            <a:ext cx="7118850" cy="2960275"/>
          </a:xfrm>
          <a:custGeom>
            <a:rect b="b" l="l" r="r" t="t"/>
            <a:pathLst>
              <a:path extrusionOk="0" h="118411" w="284754">
                <a:moveTo>
                  <a:pt x="284754" y="0"/>
                </a:moveTo>
                <a:cubicBezTo>
                  <a:pt x="265473" y="3648"/>
                  <a:pt x="194960" y="4070"/>
                  <a:pt x="169066" y="21887"/>
                </a:cubicBezTo>
                <a:cubicBezTo>
                  <a:pt x="143172" y="39704"/>
                  <a:pt x="157570" y="90817"/>
                  <a:pt x="129392" y="106904"/>
                </a:cubicBezTo>
                <a:cubicBezTo>
                  <a:pt x="101214" y="122991"/>
                  <a:pt x="21565" y="116493"/>
                  <a:pt x="0" y="118411"/>
                </a:cubicBezTo>
              </a:path>
            </a:pathLst>
          </a:custGeom>
          <a:noFill/>
          <a:ln cap="flat" cmpd="sng" w="38100">
            <a:solidFill>
              <a:srgbClr val="000000"/>
            </a:solidFill>
            <a:prstDash val="solid"/>
            <a:round/>
            <a:headEnd len="med" w="med" type="none"/>
            <a:tailEnd len="med" w="med" type="none"/>
          </a:ln>
        </p:spPr>
      </p:sp>
      <p:sp>
        <p:nvSpPr>
          <p:cNvPr id="3237" name="Google Shape;3237;p212"/>
          <p:cNvSpPr txBox="1"/>
          <p:nvPr/>
        </p:nvSpPr>
        <p:spPr>
          <a:xfrm rot="-5400000">
            <a:off x="77000" y="2555600"/>
            <a:ext cx="150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Probability</a:t>
            </a:r>
            <a:endParaRPr sz="1800"/>
          </a:p>
        </p:txBody>
      </p:sp>
      <p:sp>
        <p:nvSpPr>
          <p:cNvPr id="3238" name="Google Shape;3238;p212"/>
          <p:cNvSpPr/>
          <p:nvPr/>
        </p:nvSpPr>
        <p:spPr>
          <a:xfrm>
            <a:off x="21710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12"/>
          <p:cNvSpPr/>
          <p:nvPr/>
        </p:nvSpPr>
        <p:spPr>
          <a:xfrm>
            <a:off x="23234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12"/>
          <p:cNvSpPr/>
          <p:nvPr/>
        </p:nvSpPr>
        <p:spPr>
          <a:xfrm>
            <a:off x="24758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12"/>
          <p:cNvSpPr/>
          <p:nvPr/>
        </p:nvSpPr>
        <p:spPr>
          <a:xfrm>
            <a:off x="26282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12"/>
          <p:cNvSpPr/>
          <p:nvPr/>
        </p:nvSpPr>
        <p:spPr>
          <a:xfrm>
            <a:off x="27806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12"/>
          <p:cNvSpPr/>
          <p:nvPr/>
        </p:nvSpPr>
        <p:spPr>
          <a:xfrm>
            <a:off x="29330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12"/>
          <p:cNvSpPr/>
          <p:nvPr/>
        </p:nvSpPr>
        <p:spPr>
          <a:xfrm>
            <a:off x="30854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12"/>
          <p:cNvSpPr/>
          <p:nvPr/>
        </p:nvSpPr>
        <p:spPr>
          <a:xfrm>
            <a:off x="32378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12"/>
          <p:cNvSpPr/>
          <p:nvPr/>
        </p:nvSpPr>
        <p:spPr>
          <a:xfrm>
            <a:off x="33902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12"/>
          <p:cNvSpPr/>
          <p:nvPr/>
        </p:nvSpPr>
        <p:spPr>
          <a:xfrm>
            <a:off x="35426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12"/>
          <p:cNvSpPr/>
          <p:nvPr/>
        </p:nvSpPr>
        <p:spPr>
          <a:xfrm>
            <a:off x="36950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12"/>
          <p:cNvSpPr/>
          <p:nvPr/>
        </p:nvSpPr>
        <p:spPr>
          <a:xfrm>
            <a:off x="38474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12"/>
          <p:cNvSpPr/>
          <p:nvPr/>
        </p:nvSpPr>
        <p:spPr>
          <a:xfrm>
            <a:off x="13328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12"/>
          <p:cNvSpPr/>
          <p:nvPr/>
        </p:nvSpPr>
        <p:spPr>
          <a:xfrm>
            <a:off x="33902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12"/>
          <p:cNvSpPr/>
          <p:nvPr/>
        </p:nvSpPr>
        <p:spPr>
          <a:xfrm>
            <a:off x="42284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12"/>
          <p:cNvSpPr/>
          <p:nvPr/>
        </p:nvSpPr>
        <p:spPr>
          <a:xfrm>
            <a:off x="17138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12"/>
          <p:cNvSpPr/>
          <p:nvPr/>
        </p:nvSpPr>
        <p:spPr>
          <a:xfrm>
            <a:off x="15614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12"/>
          <p:cNvSpPr/>
          <p:nvPr/>
        </p:nvSpPr>
        <p:spPr>
          <a:xfrm>
            <a:off x="23996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12"/>
          <p:cNvSpPr/>
          <p:nvPr/>
        </p:nvSpPr>
        <p:spPr>
          <a:xfrm>
            <a:off x="3771200" y="4305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12"/>
          <p:cNvSpPr/>
          <p:nvPr/>
        </p:nvSpPr>
        <p:spPr>
          <a:xfrm>
            <a:off x="73380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12"/>
          <p:cNvSpPr/>
          <p:nvPr/>
        </p:nvSpPr>
        <p:spPr>
          <a:xfrm>
            <a:off x="74904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12"/>
          <p:cNvSpPr/>
          <p:nvPr/>
        </p:nvSpPr>
        <p:spPr>
          <a:xfrm>
            <a:off x="76428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12"/>
          <p:cNvSpPr/>
          <p:nvPr/>
        </p:nvSpPr>
        <p:spPr>
          <a:xfrm>
            <a:off x="77952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12"/>
          <p:cNvSpPr/>
          <p:nvPr/>
        </p:nvSpPr>
        <p:spPr>
          <a:xfrm>
            <a:off x="79476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12"/>
          <p:cNvSpPr/>
          <p:nvPr/>
        </p:nvSpPr>
        <p:spPr>
          <a:xfrm>
            <a:off x="81000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12"/>
          <p:cNvSpPr/>
          <p:nvPr/>
        </p:nvSpPr>
        <p:spPr>
          <a:xfrm>
            <a:off x="68046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12"/>
          <p:cNvSpPr/>
          <p:nvPr/>
        </p:nvSpPr>
        <p:spPr>
          <a:xfrm>
            <a:off x="65760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12"/>
          <p:cNvSpPr/>
          <p:nvPr/>
        </p:nvSpPr>
        <p:spPr>
          <a:xfrm>
            <a:off x="62712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12"/>
          <p:cNvSpPr/>
          <p:nvPr/>
        </p:nvSpPr>
        <p:spPr>
          <a:xfrm>
            <a:off x="69570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12"/>
          <p:cNvSpPr/>
          <p:nvPr/>
        </p:nvSpPr>
        <p:spPr>
          <a:xfrm>
            <a:off x="56616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12"/>
          <p:cNvSpPr/>
          <p:nvPr/>
        </p:nvSpPr>
        <p:spPr>
          <a:xfrm>
            <a:off x="59664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12"/>
          <p:cNvSpPr/>
          <p:nvPr/>
        </p:nvSpPr>
        <p:spPr>
          <a:xfrm>
            <a:off x="76428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12"/>
          <p:cNvSpPr/>
          <p:nvPr/>
        </p:nvSpPr>
        <p:spPr>
          <a:xfrm>
            <a:off x="79476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1" name="Google Shape;3271;p212"/>
          <p:cNvCxnSpPr/>
          <p:nvPr/>
        </p:nvCxnSpPr>
        <p:spPr>
          <a:xfrm flipH="1" rot="10800000">
            <a:off x="5135283" y="1496683"/>
            <a:ext cx="40500" cy="2966700"/>
          </a:xfrm>
          <a:prstGeom prst="straightConnector1">
            <a:avLst/>
          </a:prstGeom>
          <a:noFill/>
          <a:ln cap="flat" cmpd="sng" w="28575">
            <a:solidFill>
              <a:schemeClr val="dk2"/>
            </a:solidFill>
            <a:prstDash val="dash"/>
            <a:round/>
            <a:headEnd len="med" w="med" type="none"/>
            <a:tailEnd len="med" w="med" type="none"/>
          </a:ln>
        </p:spPr>
      </p:cxnSp>
      <p:sp>
        <p:nvSpPr>
          <p:cNvPr id="3272" name="Google Shape;3272;p212"/>
          <p:cNvSpPr/>
          <p:nvPr/>
        </p:nvSpPr>
        <p:spPr>
          <a:xfrm>
            <a:off x="5356875" y="14708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12"/>
          <p:cNvSpPr txBox="1"/>
          <p:nvPr/>
        </p:nvSpPr>
        <p:spPr>
          <a:xfrm rot="-5400000">
            <a:off x="822725" y="1305725"/>
            <a:ext cx="2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1</a:t>
            </a:r>
            <a:endParaRPr b="1" sz="1800"/>
          </a:p>
        </p:txBody>
      </p:sp>
      <p:sp>
        <p:nvSpPr>
          <p:cNvPr id="3274" name="Google Shape;3274;p212"/>
          <p:cNvSpPr txBox="1"/>
          <p:nvPr/>
        </p:nvSpPr>
        <p:spPr>
          <a:xfrm rot="-5400000">
            <a:off x="996800" y="4224275"/>
            <a:ext cx="2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0</a:t>
            </a:r>
            <a:endParaRPr b="1" sz="1800"/>
          </a:p>
        </p:txBody>
      </p:sp>
      <p:cxnSp>
        <p:nvCxnSpPr>
          <p:cNvPr id="3275" name="Google Shape;3275;p212"/>
          <p:cNvCxnSpPr>
            <a:stCxn id="3276" idx="3"/>
          </p:cNvCxnSpPr>
          <p:nvPr/>
        </p:nvCxnSpPr>
        <p:spPr>
          <a:xfrm rot="10800000">
            <a:off x="1133450" y="1571075"/>
            <a:ext cx="2400" cy="945600"/>
          </a:xfrm>
          <a:prstGeom prst="straightConnector1">
            <a:avLst/>
          </a:prstGeom>
          <a:noFill/>
          <a:ln cap="flat" cmpd="sng" w="19050">
            <a:solidFill>
              <a:schemeClr val="dk2"/>
            </a:solidFill>
            <a:prstDash val="solid"/>
            <a:round/>
            <a:headEnd len="med" w="med" type="none"/>
            <a:tailEnd len="med" w="med" type="triangle"/>
          </a:ln>
        </p:spPr>
      </p:cxnSp>
      <p:cxnSp>
        <p:nvCxnSpPr>
          <p:cNvPr id="3277" name="Google Shape;3277;p212"/>
          <p:cNvCxnSpPr>
            <a:stCxn id="3276" idx="1"/>
            <a:endCxn id="3274" idx="3"/>
          </p:cNvCxnSpPr>
          <p:nvPr/>
        </p:nvCxnSpPr>
        <p:spPr>
          <a:xfrm>
            <a:off x="1135850" y="3070175"/>
            <a:ext cx="0" cy="1245900"/>
          </a:xfrm>
          <a:prstGeom prst="straightConnector1">
            <a:avLst/>
          </a:prstGeom>
          <a:noFill/>
          <a:ln cap="flat" cmpd="sng" w="19050">
            <a:solidFill>
              <a:schemeClr val="dk2"/>
            </a:solidFill>
            <a:prstDash val="solid"/>
            <a:round/>
            <a:headEnd len="med" w="med" type="none"/>
            <a:tailEnd len="med" w="med" type="triangle"/>
          </a:ln>
        </p:spPr>
      </p:cxnSp>
      <p:sp>
        <p:nvSpPr>
          <p:cNvPr id="3276" name="Google Shape;3276;p212"/>
          <p:cNvSpPr txBox="1"/>
          <p:nvPr/>
        </p:nvSpPr>
        <p:spPr>
          <a:xfrm rot="-5400000">
            <a:off x="859100" y="2562575"/>
            <a:ext cx="55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0.5</a:t>
            </a:r>
            <a:endParaRPr b="1" sz="1800"/>
          </a:p>
        </p:txBody>
      </p:sp>
      <p:cxnSp>
        <p:nvCxnSpPr>
          <p:cNvPr id="3278" name="Google Shape;3278;p212"/>
          <p:cNvCxnSpPr>
            <a:endCxn id="3276" idx="2"/>
          </p:cNvCxnSpPr>
          <p:nvPr/>
        </p:nvCxnSpPr>
        <p:spPr>
          <a:xfrm flipH="1">
            <a:off x="1366700" y="2791325"/>
            <a:ext cx="3646500" cy="2100"/>
          </a:xfrm>
          <a:prstGeom prst="straightConnector1">
            <a:avLst/>
          </a:prstGeom>
          <a:noFill/>
          <a:ln cap="flat" cmpd="sng" w="28575">
            <a:solidFill>
              <a:srgbClr val="FF0000"/>
            </a:solidFill>
            <a:prstDash val="dot"/>
            <a:round/>
            <a:headEnd len="med" w="med" type="none"/>
            <a:tailEnd len="med" w="med" type="none"/>
          </a:ln>
        </p:spPr>
      </p:cxnSp>
      <p:cxnSp>
        <p:nvCxnSpPr>
          <p:cNvPr id="3279" name="Google Shape;3279;p212"/>
          <p:cNvCxnSpPr/>
          <p:nvPr/>
        </p:nvCxnSpPr>
        <p:spPr>
          <a:xfrm flipH="1">
            <a:off x="5253025" y="2715175"/>
            <a:ext cx="3174900" cy="2100"/>
          </a:xfrm>
          <a:prstGeom prst="straightConnector1">
            <a:avLst/>
          </a:prstGeom>
          <a:noFill/>
          <a:ln cap="flat" cmpd="sng" w="28575">
            <a:solidFill>
              <a:srgbClr val="0000FF"/>
            </a:solidFill>
            <a:prstDash val="dot"/>
            <a:round/>
            <a:headEnd len="med" w="med" type="none"/>
            <a:tailEnd len="med" w="med" type="none"/>
          </a:ln>
        </p:spPr>
      </p:cxnSp>
      <p:sp>
        <p:nvSpPr>
          <p:cNvPr id="3280" name="Google Shape;3280;p212"/>
          <p:cNvSpPr txBox="1"/>
          <p:nvPr/>
        </p:nvSpPr>
        <p:spPr>
          <a:xfrm>
            <a:off x="2372603" y="2791325"/>
            <a:ext cx="2172900" cy="615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Classified as bad credit</a:t>
            </a:r>
            <a:endParaRPr/>
          </a:p>
          <a:p>
            <a:pPr indent="0" lvl="0" marL="0" rtl="0" algn="l">
              <a:spcBef>
                <a:spcPts val="0"/>
              </a:spcBef>
              <a:spcAft>
                <a:spcPts val="0"/>
              </a:spcAft>
              <a:buNone/>
            </a:pPr>
            <a:r>
              <a:rPr lang="en"/>
              <a:t>   (probability &lt; 50%)</a:t>
            </a:r>
            <a:endParaRPr/>
          </a:p>
        </p:txBody>
      </p:sp>
      <p:sp>
        <p:nvSpPr>
          <p:cNvPr id="3281" name="Google Shape;3281;p212"/>
          <p:cNvSpPr txBox="1"/>
          <p:nvPr/>
        </p:nvSpPr>
        <p:spPr>
          <a:xfrm>
            <a:off x="6140550" y="2150925"/>
            <a:ext cx="2287500" cy="615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Classified as good credit</a:t>
            </a:r>
            <a:endParaRPr/>
          </a:p>
          <a:p>
            <a:pPr indent="0" lvl="0" marL="0" rtl="0" algn="l">
              <a:spcBef>
                <a:spcPts val="0"/>
              </a:spcBef>
              <a:spcAft>
                <a:spcPts val="0"/>
              </a:spcAft>
              <a:buNone/>
            </a:pPr>
            <a:r>
              <a:rPr lang="en"/>
              <a:t>       (probability </a:t>
            </a:r>
            <a:r>
              <a:rPr b="1" lang="en"/>
              <a:t>&gt;</a:t>
            </a:r>
            <a:r>
              <a:rPr lang="en"/>
              <a:t> 50%)</a:t>
            </a:r>
            <a:endParaRPr/>
          </a:p>
        </p:txBody>
      </p:sp>
      <p:sp>
        <p:nvSpPr>
          <p:cNvPr id="3282" name="Google Shape;3282;p212"/>
          <p:cNvSpPr txBox="1"/>
          <p:nvPr/>
        </p:nvSpPr>
        <p:spPr>
          <a:xfrm>
            <a:off x="4098050" y="4567725"/>
            <a:ext cx="24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Threshold for Classification</a:t>
            </a:r>
            <a:endParaRPr/>
          </a:p>
        </p:txBody>
      </p:sp>
      <p:cxnSp>
        <p:nvCxnSpPr>
          <p:cNvPr id="3283" name="Google Shape;3283;p212"/>
          <p:cNvCxnSpPr/>
          <p:nvPr/>
        </p:nvCxnSpPr>
        <p:spPr>
          <a:xfrm rot="10800000">
            <a:off x="5155525" y="4482050"/>
            <a:ext cx="0" cy="22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7" name="Shape 3287"/>
        <p:cNvGrpSpPr/>
        <p:nvPr/>
      </p:nvGrpSpPr>
      <p:grpSpPr>
        <a:xfrm>
          <a:off x="0" y="0"/>
          <a:ext cx="0" cy="0"/>
          <a:chOff x="0" y="0"/>
          <a:chExt cx="0" cy="0"/>
        </a:xfrm>
      </p:grpSpPr>
      <p:pic>
        <p:nvPicPr>
          <p:cNvPr id="3288" name="Google Shape;3288;p213"/>
          <p:cNvPicPr preferRelativeResize="0"/>
          <p:nvPr/>
        </p:nvPicPr>
        <p:blipFill>
          <a:blip r:embed="rId3">
            <a:alphaModFix/>
          </a:blip>
          <a:stretch>
            <a:fillRect/>
          </a:stretch>
        </p:blipFill>
        <p:spPr>
          <a:xfrm>
            <a:off x="814750" y="1062963"/>
            <a:ext cx="7144851" cy="1207575"/>
          </a:xfrm>
          <a:prstGeom prst="rect">
            <a:avLst/>
          </a:prstGeom>
          <a:noFill/>
          <a:ln>
            <a:noFill/>
          </a:ln>
        </p:spPr>
      </p:pic>
      <p:sp>
        <p:nvSpPr>
          <p:cNvPr id="3289" name="Google Shape;3289;p2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Sigmoid Function</a:t>
            </a:r>
            <a:endParaRPr/>
          </a:p>
        </p:txBody>
      </p:sp>
      <p:sp>
        <p:nvSpPr>
          <p:cNvPr id="3290" name="Google Shape;3290;p213"/>
          <p:cNvSpPr txBox="1"/>
          <p:nvPr>
            <p:ph idx="1" type="subTitle"/>
          </p:nvPr>
        </p:nvSpPr>
        <p:spPr>
          <a:xfrm>
            <a:off x="0" y="675975"/>
            <a:ext cx="9144000" cy="615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Logistic Regression converts using a </a:t>
            </a:r>
            <a:r>
              <a:rPr b="1" lang="en">
                <a:solidFill>
                  <a:schemeClr val="dk1"/>
                </a:solidFill>
              </a:rPr>
              <a:t>sigmoid (</a:t>
            </a:r>
            <a:r>
              <a:rPr lang="en">
                <a:solidFill>
                  <a:schemeClr val="dk1"/>
                </a:solidFill>
              </a:rPr>
              <a:t>or </a:t>
            </a:r>
            <a:r>
              <a:rPr b="1" lang="en">
                <a:solidFill>
                  <a:schemeClr val="dk1"/>
                </a:solidFill>
              </a:rPr>
              <a:t>squashing)</a:t>
            </a:r>
            <a:r>
              <a:rPr lang="en">
                <a:solidFill>
                  <a:schemeClr val="dk1"/>
                </a:solidFill>
              </a:rPr>
              <a:t> function:</a:t>
            </a:r>
            <a:endParaRPr/>
          </a:p>
        </p:txBody>
      </p:sp>
      <p:sp>
        <p:nvSpPr>
          <p:cNvPr id="3291" name="Google Shape;3291;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92" name="Google Shape;3292;p213"/>
          <p:cNvSpPr txBox="1"/>
          <p:nvPr/>
        </p:nvSpPr>
        <p:spPr>
          <a:xfrm>
            <a:off x="0" y="2632575"/>
            <a:ext cx="9144000" cy="969600"/>
          </a:xfrm>
          <a:prstGeom prst="rect">
            <a:avLst/>
          </a:prstGeom>
          <a:noFill/>
          <a:ln>
            <a:noFill/>
          </a:ln>
        </p:spPr>
        <p:txBody>
          <a:bodyPr anchorCtr="0" anchor="t" bIns="91425" lIns="457200" spcFirstLastPara="1" rIns="457200" wrap="square" tIns="91425">
            <a:sp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Performing </a:t>
            </a:r>
            <a:r>
              <a:rPr lang="en" sz="1700">
                <a:solidFill>
                  <a:schemeClr val="dk1"/>
                </a:solidFill>
                <a:latin typeface="Roboto"/>
                <a:ea typeface="Roboto"/>
                <a:cs typeface="Roboto"/>
                <a:sym typeface="Roboto"/>
              </a:rPr>
              <a:t>behind the scenes, this function converts continuous data on the borrower </a:t>
            </a:r>
            <a:br>
              <a:rPr lang="en" sz="1700">
                <a:solidFill>
                  <a:schemeClr val="dk1"/>
                </a:solidFill>
                <a:latin typeface="Roboto"/>
                <a:ea typeface="Roboto"/>
                <a:cs typeface="Roboto"/>
                <a:sym typeface="Roboto"/>
              </a:rPr>
            </a:br>
            <a:r>
              <a:rPr lang="en" sz="1700">
                <a:solidFill>
                  <a:schemeClr val="dk1"/>
                </a:solidFill>
                <a:latin typeface="Roboto"/>
                <a:ea typeface="Roboto"/>
                <a:cs typeface="Roboto"/>
                <a:sym typeface="Roboto"/>
              </a:rPr>
              <a:t>(e.g., number of months without a delinquent payment) to a percentage probability of being a “good credit” borrower. </a:t>
            </a:r>
            <a:endParaRPr sz="1700"/>
          </a:p>
        </p:txBody>
      </p:sp>
      <p:sp>
        <p:nvSpPr>
          <p:cNvPr id="3293" name="Google Shape;3293;p213"/>
          <p:cNvSpPr txBox="1"/>
          <p:nvPr/>
        </p:nvSpPr>
        <p:spPr>
          <a:xfrm>
            <a:off x="27625" y="3762275"/>
            <a:ext cx="9144000" cy="708000"/>
          </a:xfrm>
          <a:prstGeom prst="rect">
            <a:avLst/>
          </a:prstGeom>
          <a:noFill/>
          <a:ln>
            <a:noFill/>
          </a:ln>
        </p:spPr>
        <p:txBody>
          <a:bodyPr anchorCtr="0" anchor="t" bIns="91425" lIns="457200" spcFirstLastPara="1" rIns="91425" wrap="square" tIns="91425">
            <a:sp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A good logistic regression model will use more information than just “payment history,” </a:t>
            </a:r>
            <a:br>
              <a:rPr lang="en" sz="1700">
                <a:solidFill>
                  <a:schemeClr val="dk1"/>
                </a:solidFill>
                <a:latin typeface="Roboto"/>
                <a:ea typeface="Roboto"/>
                <a:cs typeface="Roboto"/>
                <a:sym typeface="Roboto"/>
              </a:rPr>
            </a:br>
            <a:r>
              <a:rPr lang="en" sz="1700">
                <a:solidFill>
                  <a:schemeClr val="dk1"/>
                </a:solidFill>
                <a:latin typeface="Roboto"/>
                <a:ea typeface="Roboto"/>
                <a:cs typeface="Roboto"/>
                <a:sym typeface="Roboto"/>
              </a:rPr>
              <a:t>but the </a:t>
            </a:r>
            <a:r>
              <a:rPr b="1" lang="en" sz="1700">
                <a:solidFill>
                  <a:schemeClr val="dk1"/>
                </a:solidFill>
                <a:latin typeface="Roboto"/>
                <a:ea typeface="Roboto"/>
                <a:cs typeface="Roboto"/>
                <a:sym typeface="Roboto"/>
              </a:rPr>
              <a:t>sigmoid</a:t>
            </a:r>
            <a:r>
              <a:rPr lang="en" sz="1700">
                <a:solidFill>
                  <a:schemeClr val="dk1"/>
                </a:solidFill>
                <a:latin typeface="Roboto"/>
                <a:ea typeface="Roboto"/>
                <a:cs typeface="Roboto"/>
                <a:sym typeface="Roboto"/>
              </a:rPr>
              <a:t> function can still convert all this information into a probability.</a:t>
            </a:r>
            <a:endParaRPr sz="1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7" name="Shape 3297"/>
        <p:cNvGrpSpPr/>
        <p:nvPr/>
      </p:nvGrpSpPr>
      <p:grpSpPr>
        <a:xfrm>
          <a:off x="0" y="0"/>
          <a:ext cx="0" cy="0"/>
          <a:chOff x="0" y="0"/>
          <a:chExt cx="0" cy="0"/>
        </a:xfrm>
      </p:grpSpPr>
      <p:sp>
        <p:nvSpPr>
          <p:cNvPr id="3298" name="Google Shape;3298;p2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Sigmoid Function</a:t>
            </a:r>
            <a:endParaRPr/>
          </a:p>
        </p:txBody>
      </p:sp>
      <p:sp>
        <p:nvSpPr>
          <p:cNvPr id="3299" name="Google Shape;3299;p214"/>
          <p:cNvSpPr txBox="1"/>
          <p:nvPr>
            <p:ph idx="1" type="subTitle"/>
          </p:nvPr>
        </p:nvSpPr>
        <p:spPr>
          <a:xfrm>
            <a:off x="0" y="634150"/>
            <a:ext cx="9144000" cy="657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How do we translate continuous data like </a:t>
            </a:r>
            <a:r>
              <a:rPr b="1" lang="en"/>
              <a:t>payment history</a:t>
            </a:r>
            <a:r>
              <a:rPr lang="en"/>
              <a:t> into a probability of “good credit” ranging from 0 to 1? </a:t>
            </a:r>
            <a:endParaRPr sz="1600"/>
          </a:p>
        </p:txBody>
      </p:sp>
      <p:sp>
        <p:nvSpPr>
          <p:cNvPr id="3300" name="Google Shape;3300;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01" name="Google Shape;3301;p2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3302" name="Google Shape;3302;p214"/>
          <p:cNvGraphicFramePr/>
          <p:nvPr/>
        </p:nvGraphicFramePr>
        <p:xfrm>
          <a:off x="1273800" y="1471578"/>
          <a:ext cx="3000000" cy="3000000"/>
        </p:xfrm>
        <a:graphic>
          <a:graphicData uri="http://schemas.openxmlformats.org/drawingml/2006/table">
            <a:tbl>
              <a:tblPr>
                <a:noFill/>
                <a:tableStyleId>{42A78917-CEFC-4FF9-A52B-9332691CAA82}</a:tableStyleId>
              </a:tblPr>
              <a:tblGrid>
                <a:gridCol w="1034150"/>
                <a:gridCol w="1034150"/>
                <a:gridCol w="1034150"/>
                <a:gridCol w="1034150"/>
                <a:gridCol w="1034150"/>
                <a:gridCol w="1034150"/>
                <a:gridCol w="1034150"/>
              </a:tblGrid>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232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bl>
          </a:graphicData>
        </a:graphic>
      </p:graphicFrame>
      <p:sp>
        <p:nvSpPr>
          <p:cNvPr id="3303" name="Google Shape;3303;p214"/>
          <p:cNvSpPr/>
          <p:nvPr/>
        </p:nvSpPr>
        <p:spPr>
          <a:xfrm>
            <a:off x="1308100" y="1498575"/>
            <a:ext cx="7118850" cy="2960275"/>
          </a:xfrm>
          <a:custGeom>
            <a:rect b="b" l="l" r="r" t="t"/>
            <a:pathLst>
              <a:path extrusionOk="0" h="118411" w="284754">
                <a:moveTo>
                  <a:pt x="284754" y="0"/>
                </a:moveTo>
                <a:cubicBezTo>
                  <a:pt x="265473" y="3648"/>
                  <a:pt x="194960" y="4070"/>
                  <a:pt x="169066" y="21887"/>
                </a:cubicBezTo>
                <a:cubicBezTo>
                  <a:pt x="143172" y="39704"/>
                  <a:pt x="157570" y="90817"/>
                  <a:pt x="129392" y="106904"/>
                </a:cubicBezTo>
                <a:cubicBezTo>
                  <a:pt x="101214" y="122991"/>
                  <a:pt x="21565" y="116493"/>
                  <a:pt x="0" y="118411"/>
                </a:cubicBezTo>
              </a:path>
            </a:pathLst>
          </a:custGeom>
          <a:noFill/>
          <a:ln cap="flat" cmpd="sng" w="38100">
            <a:solidFill>
              <a:srgbClr val="000000"/>
            </a:solidFill>
            <a:prstDash val="solid"/>
            <a:round/>
            <a:headEnd len="med" w="med" type="none"/>
            <a:tailEnd len="med" w="med" type="none"/>
          </a:ln>
        </p:spPr>
      </p:sp>
      <p:sp>
        <p:nvSpPr>
          <p:cNvPr id="3304" name="Google Shape;3304;p214"/>
          <p:cNvSpPr txBox="1"/>
          <p:nvPr/>
        </p:nvSpPr>
        <p:spPr>
          <a:xfrm rot="-5400000">
            <a:off x="-697650" y="2573900"/>
            <a:ext cx="299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Probability of Good Credit</a:t>
            </a:r>
            <a:endParaRPr sz="1800"/>
          </a:p>
        </p:txBody>
      </p:sp>
      <p:sp>
        <p:nvSpPr>
          <p:cNvPr id="3305" name="Google Shape;3305;p214"/>
          <p:cNvSpPr txBox="1"/>
          <p:nvPr/>
        </p:nvSpPr>
        <p:spPr>
          <a:xfrm rot="-5400000">
            <a:off x="965850" y="1305725"/>
            <a:ext cx="2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1</a:t>
            </a:r>
            <a:endParaRPr b="1" sz="1800"/>
          </a:p>
        </p:txBody>
      </p:sp>
      <p:sp>
        <p:nvSpPr>
          <p:cNvPr id="3306" name="Google Shape;3306;p214"/>
          <p:cNvSpPr txBox="1"/>
          <p:nvPr/>
        </p:nvSpPr>
        <p:spPr>
          <a:xfrm rot="-5400000">
            <a:off x="965850" y="4224275"/>
            <a:ext cx="2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0</a:t>
            </a:r>
            <a:endParaRPr b="1" sz="1800"/>
          </a:p>
        </p:txBody>
      </p:sp>
      <p:cxnSp>
        <p:nvCxnSpPr>
          <p:cNvPr id="3307" name="Google Shape;3307;p214"/>
          <p:cNvCxnSpPr>
            <a:stCxn id="3308" idx="3"/>
          </p:cNvCxnSpPr>
          <p:nvPr/>
        </p:nvCxnSpPr>
        <p:spPr>
          <a:xfrm rot="10800000">
            <a:off x="1102500" y="1571075"/>
            <a:ext cx="2400" cy="945600"/>
          </a:xfrm>
          <a:prstGeom prst="straightConnector1">
            <a:avLst/>
          </a:prstGeom>
          <a:noFill/>
          <a:ln cap="flat" cmpd="sng" w="19050">
            <a:solidFill>
              <a:schemeClr val="dk2"/>
            </a:solidFill>
            <a:prstDash val="solid"/>
            <a:round/>
            <a:headEnd len="med" w="med" type="none"/>
            <a:tailEnd len="med" w="med" type="triangle"/>
          </a:ln>
        </p:spPr>
      </p:cxnSp>
      <p:cxnSp>
        <p:nvCxnSpPr>
          <p:cNvPr id="3309" name="Google Shape;3309;p214"/>
          <p:cNvCxnSpPr>
            <a:stCxn id="3308" idx="1"/>
            <a:endCxn id="3306" idx="3"/>
          </p:cNvCxnSpPr>
          <p:nvPr/>
        </p:nvCxnSpPr>
        <p:spPr>
          <a:xfrm>
            <a:off x="1104900" y="3070175"/>
            <a:ext cx="0" cy="1245900"/>
          </a:xfrm>
          <a:prstGeom prst="straightConnector1">
            <a:avLst/>
          </a:prstGeom>
          <a:noFill/>
          <a:ln cap="flat" cmpd="sng" w="19050">
            <a:solidFill>
              <a:schemeClr val="dk2"/>
            </a:solidFill>
            <a:prstDash val="solid"/>
            <a:round/>
            <a:headEnd len="med" w="med" type="none"/>
            <a:tailEnd len="med" w="med" type="triangle"/>
          </a:ln>
        </p:spPr>
      </p:cxnSp>
      <p:sp>
        <p:nvSpPr>
          <p:cNvPr id="3308" name="Google Shape;3308;p214"/>
          <p:cNvSpPr txBox="1"/>
          <p:nvPr/>
        </p:nvSpPr>
        <p:spPr>
          <a:xfrm rot="-5400000">
            <a:off x="828150" y="2562575"/>
            <a:ext cx="55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0.5</a:t>
            </a:r>
            <a:endParaRPr b="1" sz="1800"/>
          </a:p>
        </p:txBody>
      </p:sp>
      <p:sp>
        <p:nvSpPr>
          <p:cNvPr id="3310" name="Google Shape;3310;p214"/>
          <p:cNvSpPr txBox="1"/>
          <p:nvPr/>
        </p:nvSpPr>
        <p:spPr>
          <a:xfrm>
            <a:off x="1335750" y="4460600"/>
            <a:ext cx="723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            (Worse History)   ←   Payment History   </a:t>
            </a:r>
            <a:r>
              <a:rPr lang="en" sz="1700">
                <a:solidFill>
                  <a:schemeClr val="dk1"/>
                </a:solidFill>
              </a:rPr>
              <a:t>→</a:t>
            </a:r>
            <a:r>
              <a:rPr lang="en" sz="1700"/>
              <a:t>   (Better History)</a:t>
            </a:r>
            <a:endParaRPr sz="1700"/>
          </a:p>
        </p:txBody>
      </p:sp>
      <p:sp>
        <p:nvSpPr>
          <p:cNvPr id="3311" name="Google Shape;3311;p214"/>
          <p:cNvSpPr txBox="1"/>
          <p:nvPr/>
        </p:nvSpPr>
        <p:spPr>
          <a:xfrm rot="398">
            <a:off x="2589997" y="1609239"/>
            <a:ext cx="25926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Curve of Predicted Values</a:t>
            </a:r>
            <a:endParaRPr/>
          </a:p>
        </p:txBody>
      </p:sp>
      <p:cxnSp>
        <p:nvCxnSpPr>
          <p:cNvPr id="3312" name="Google Shape;3312;p214"/>
          <p:cNvCxnSpPr/>
          <p:nvPr/>
        </p:nvCxnSpPr>
        <p:spPr>
          <a:xfrm>
            <a:off x="4459750" y="2033150"/>
            <a:ext cx="749100" cy="191400"/>
          </a:xfrm>
          <a:prstGeom prst="curvedConnector3">
            <a:avLst>
              <a:gd fmla="val 50000" name="adj1"/>
            </a:avLst>
          </a:prstGeom>
          <a:noFill/>
          <a:ln cap="flat" cmpd="sng" w="19050">
            <a:solidFill>
              <a:schemeClr val="dk2"/>
            </a:solidFill>
            <a:prstDash val="solid"/>
            <a:round/>
            <a:headEnd len="med" w="med" type="none"/>
            <a:tailEnd len="med" w="med" type="triangle"/>
          </a:ln>
        </p:spPr>
      </p:cxnSp>
      <p:cxnSp>
        <p:nvCxnSpPr>
          <p:cNvPr id="3313" name="Google Shape;3313;p214"/>
          <p:cNvCxnSpPr/>
          <p:nvPr/>
        </p:nvCxnSpPr>
        <p:spPr>
          <a:xfrm rot="10800000">
            <a:off x="1270575" y="2731225"/>
            <a:ext cx="3839100" cy="31800"/>
          </a:xfrm>
          <a:prstGeom prst="straightConnector1">
            <a:avLst/>
          </a:prstGeom>
          <a:noFill/>
          <a:ln cap="flat" cmpd="sng" w="28575">
            <a:solidFill>
              <a:schemeClr val="dk2"/>
            </a:solidFill>
            <a:prstDash val="dot"/>
            <a:round/>
            <a:headEnd len="med" w="med" type="none"/>
            <a:tailEnd len="med" w="med" type="none"/>
          </a:ln>
        </p:spPr>
      </p:cxnSp>
      <p:cxnSp>
        <p:nvCxnSpPr>
          <p:cNvPr id="3314" name="Google Shape;3314;p214"/>
          <p:cNvCxnSpPr/>
          <p:nvPr/>
        </p:nvCxnSpPr>
        <p:spPr>
          <a:xfrm>
            <a:off x="5185875" y="2763025"/>
            <a:ext cx="3600" cy="1647000"/>
          </a:xfrm>
          <a:prstGeom prst="straightConnector1">
            <a:avLst/>
          </a:prstGeom>
          <a:noFill/>
          <a:ln cap="flat" cmpd="sng" w="28575">
            <a:solidFill>
              <a:schemeClr val="dk2"/>
            </a:solidFill>
            <a:prstDash val="dot"/>
            <a:round/>
            <a:headEnd len="med" w="med" type="none"/>
            <a:tailEnd len="med" w="med" type="none"/>
          </a:ln>
        </p:spPr>
      </p:cxnSp>
      <p:sp>
        <p:nvSpPr>
          <p:cNvPr id="3315" name="Google Shape;3315;p214"/>
          <p:cNvSpPr/>
          <p:nvPr/>
        </p:nvSpPr>
        <p:spPr>
          <a:xfrm>
            <a:off x="5109675" y="4378350"/>
            <a:ext cx="141600" cy="105600"/>
          </a:xfrm>
          <a:prstGeom prst="ellipse">
            <a:avLst/>
          </a:prstGeom>
          <a:solidFill>
            <a:srgbClr val="F7EF6A"/>
          </a:solidFill>
          <a:ln cap="flat" cmpd="sng" w="9525">
            <a:solidFill>
              <a:srgbClr val="F7E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14"/>
          <p:cNvSpPr/>
          <p:nvPr/>
        </p:nvSpPr>
        <p:spPr>
          <a:xfrm>
            <a:off x="1223475" y="2701950"/>
            <a:ext cx="141600" cy="1056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0" name="Shape 3320"/>
        <p:cNvGrpSpPr/>
        <p:nvPr/>
      </p:nvGrpSpPr>
      <p:grpSpPr>
        <a:xfrm>
          <a:off x="0" y="0"/>
          <a:ext cx="0" cy="0"/>
          <a:chOff x="0" y="0"/>
          <a:chExt cx="0" cy="0"/>
        </a:xfrm>
      </p:grpSpPr>
      <p:sp>
        <p:nvSpPr>
          <p:cNvPr id="3321" name="Google Shape;3321;p21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Steps in Logistic Regression Modeling</a:t>
            </a:r>
            <a:endParaRPr>
              <a:solidFill>
                <a:schemeClr val="dk1"/>
              </a:solidFill>
            </a:endParaRPr>
          </a:p>
          <a:p>
            <a:pPr indent="0" lvl="0" marL="0" rtl="0" algn="l">
              <a:spcBef>
                <a:spcPts val="0"/>
              </a:spcBef>
              <a:spcAft>
                <a:spcPts val="0"/>
              </a:spcAft>
              <a:buNone/>
            </a:pPr>
            <a:r>
              <a:t/>
            </a:r>
            <a:endParaRPr/>
          </a:p>
        </p:txBody>
      </p:sp>
      <p:sp>
        <p:nvSpPr>
          <p:cNvPr id="3322" name="Google Shape;3322;p2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3323" name="Google Shape;3323;p215"/>
          <p:cNvGraphicFramePr/>
          <p:nvPr/>
        </p:nvGraphicFramePr>
        <p:xfrm>
          <a:off x="316400" y="2289325"/>
          <a:ext cx="3000000" cy="3000000"/>
        </p:xfrm>
        <a:graphic>
          <a:graphicData uri="http://schemas.openxmlformats.org/drawingml/2006/table">
            <a:tbl>
              <a:tblPr>
                <a:noFill/>
                <a:tableStyleId>{8F4D1FF1-AA9D-4E02-A324-B3BA154431CB}</a:tableStyleId>
              </a:tblPr>
              <a:tblGrid>
                <a:gridCol w="2155900"/>
                <a:gridCol w="2155900"/>
                <a:gridCol w="2155900"/>
                <a:gridCol w="2155900"/>
              </a:tblGrid>
              <a:tr h="440725">
                <a:tc>
                  <a:txBody>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Preprocess</a:t>
                      </a:r>
                      <a:endParaRPr sz="1600">
                        <a:solidFill>
                          <a:schemeClr val="dk1"/>
                        </a:solidFill>
                        <a:latin typeface="Roboto Medium"/>
                        <a:ea typeface="Roboto Medium"/>
                        <a:cs typeface="Roboto Medium"/>
                        <a:sym typeface="Roboto Medium"/>
                      </a:endParaRPr>
                    </a:p>
                  </a:txBody>
                  <a:tcPr marT="91425" marB="63500" marR="63500" marL="155425">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Train</a:t>
                      </a:r>
                      <a:endParaRPr sz="1600">
                        <a:solidFill>
                          <a:schemeClr val="dk1"/>
                        </a:solidFill>
                        <a:latin typeface="Roboto Medium"/>
                        <a:ea typeface="Roboto Medium"/>
                        <a:cs typeface="Roboto Medium"/>
                        <a:sym typeface="Roboto Medium"/>
                      </a:endParaRPr>
                    </a:p>
                  </a:txBody>
                  <a:tcPr marT="91425" marB="63500" marR="63500" marL="155425">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Validate</a:t>
                      </a:r>
                      <a:endParaRPr sz="1600">
                        <a:solidFill>
                          <a:schemeClr val="dk1"/>
                        </a:solidFill>
                        <a:latin typeface="Roboto Medium"/>
                        <a:ea typeface="Roboto Medium"/>
                        <a:cs typeface="Roboto Medium"/>
                        <a:sym typeface="Roboto Medium"/>
                      </a:endParaRPr>
                    </a:p>
                  </a:txBody>
                  <a:tcPr marT="91425" marB="63500" marR="63500" marL="155425">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Predict</a:t>
                      </a:r>
                      <a:endParaRPr sz="1600">
                        <a:solidFill>
                          <a:schemeClr val="dk1"/>
                        </a:solidFill>
                        <a:latin typeface="Roboto Medium"/>
                        <a:ea typeface="Roboto Medium"/>
                        <a:cs typeface="Roboto Medium"/>
                        <a:sym typeface="Roboto Medium"/>
                      </a:endParaRPr>
                    </a:p>
                  </a:txBody>
                  <a:tcPr marT="91425" marB="63500" marR="63500" marL="155425">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00D6CB"/>
                    </a:solidFill>
                  </a:tcPr>
                </a:tc>
              </a:tr>
              <a:tr h="676325">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This step consists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of cleaning the data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(such as removing rows with missing values) and splitting it into subsets for training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and testing the model.</a:t>
                      </a:r>
                      <a:endParaRPr>
                        <a:solidFill>
                          <a:schemeClr val="dk1"/>
                        </a:solidFill>
                        <a:latin typeface="Roboto"/>
                        <a:ea typeface="Roboto"/>
                        <a:cs typeface="Roboto"/>
                        <a:sym typeface="Roboto"/>
                      </a:endParaRPr>
                    </a:p>
                  </a:txBody>
                  <a:tcPr marT="63500" marB="63500" marR="91425" marL="155425">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FCF8C1">
                        <a:alpha val="76540"/>
                      </a:srgbClr>
                    </a:solidFill>
                  </a:tcPr>
                </a:tc>
                <a:tc>
                  <a:txBody>
                    <a:bodyPr/>
                    <a:lstStyle/>
                    <a:p>
                      <a:pPr indent="0" lvl="0" marL="0" rtl="0" algn="l">
                        <a:spcBef>
                          <a:spcPts val="0"/>
                        </a:spcBef>
                        <a:spcAft>
                          <a:spcPts val="0"/>
                        </a:spcAft>
                        <a:buNone/>
                      </a:pPr>
                      <a:r>
                        <a:rPr lang="en">
                          <a:latin typeface="Roboto"/>
                          <a:ea typeface="Roboto"/>
                          <a:cs typeface="Roboto"/>
                          <a:sym typeface="Roboto"/>
                        </a:rPr>
                        <a:t>Training is when we use a large subset of our labeled data to teach the model to recognize classification patterns.</a:t>
                      </a:r>
                      <a:endParaRPr>
                        <a:latin typeface="Roboto"/>
                        <a:ea typeface="Roboto"/>
                        <a:cs typeface="Roboto"/>
                        <a:sym typeface="Roboto"/>
                      </a:endParaRPr>
                    </a:p>
                  </a:txBody>
                  <a:tcPr marT="63500" marB="63500" marR="63500" marL="155425">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a:latin typeface="Roboto"/>
                          <a:ea typeface="Roboto"/>
                          <a:cs typeface="Roboto"/>
                          <a:sym typeface="Roboto"/>
                        </a:rPr>
                        <a:t>In the validation step, we use a small subset of our labeled data to test how well the model is able to predict labels.</a:t>
                      </a:r>
                      <a:endParaRPr>
                        <a:latin typeface="Roboto"/>
                        <a:ea typeface="Roboto"/>
                        <a:cs typeface="Roboto"/>
                        <a:sym typeface="Roboto"/>
                      </a:endParaRPr>
                    </a:p>
                  </a:txBody>
                  <a:tcPr marT="63500" marB="63500" marR="63500" marL="155425">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D9FCAC">
                        <a:alpha val="51400"/>
                      </a:srgbClr>
                    </a:solidFill>
                  </a:tcPr>
                </a:tc>
                <a:tc>
                  <a:txBody>
                    <a:bodyPr/>
                    <a:lstStyle/>
                    <a:p>
                      <a:pPr indent="0" lvl="0" marL="0" rtl="0" algn="l">
                        <a:spcBef>
                          <a:spcPts val="0"/>
                        </a:spcBef>
                        <a:spcAft>
                          <a:spcPts val="0"/>
                        </a:spcAft>
                        <a:buNone/>
                      </a:pPr>
                      <a:r>
                        <a:rPr lang="en">
                          <a:latin typeface="Roboto"/>
                          <a:ea typeface="Roboto"/>
                          <a:cs typeface="Roboto"/>
                          <a:sym typeface="Roboto"/>
                        </a:rPr>
                        <a:t>Finally, we use our model to predict labels for unclassified data.</a:t>
                      </a:r>
                      <a:endParaRPr>
                        <a:latin typeface="Roboto"/>
                        <a:ea typeface="Roboto"/>
                        <a:cs typeface="Roboto"/>
                        <a:sym typeface="Roboto"/>
                      </a:endParaRPr>
                    </a:p>
                  </a:txBody>
                  <a:tcPr marT="63500" marB="63500" marR="63500" marL="155425">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AEFAF6">
                        <a:alpha val="42460"/>
                      </a:srgbClr>
                    </a:solidFill>
                  </a:tcPr>
                </a:tc>
              </a:tr>
            </a:tbl>
          </a:graphicData>
        </a:graphic>
      </p:graphicFrame>
      <p:grpSp>
        <p:nvGrpSpPr>
          <p:cNvPr id="3324" name="Google Shape;3324;p215"/>
          <p:cNvGrpSpPr/>
          <p:nvPr/>
        </p:nvGrpSpPr>
        <p:grpSpPr>
          <a:xfrm>
            <a:off x="316389" y="1650365"/>
            <a:ext cx="533372" cy="533480"/>
            <a:chOff x="457200" y="1378813"/>
            <a:chExt cx="695400" cy="695450"/>
          </a:xfrm>
        </p:grpSpPr>
        <p:sp>
          <p:nvSpPr>
            <p:cNvPr id="3325" name="Google Shape;3325;p215"/>
            <p:cNvSpPr/>
            <p:nvPr/>
          </p:nvSpPr>
          <p:spPr>
            <a:xfrm>
              <a:off x="457200" y="1378813"/>
              <a:ext cx="695400" cy="6213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Light"/>
                  <a:ea typeface="Roboto Light"/>
                  <a:cs typeface="Roboto Light"/>
                  <a:sym typeface="Roboto Light"/>
                </a:rPr>
                <a:t>01</a:t>
              </a:r>
              <a:endParaRPr sz="2100">
                <a:solidFill>
                  <a:schemeClr val="dk1"/>
                </a:solidFill>
                <a:latin typeface="Roboto Light"/>
                <a:ea typeface="Roboto Light"/>
                <a:cs typeface="Roboto Light"/>
                <a:sym typeface="Roboto Light"/>
              </a:endParaRPr>
            </a:p>
          </p:txBody>
        </p:sp>
        <p:sp>
          <p:nvSpPr>
            <p:cNvPr id="3326" name="Google Shape;3326;p215"/>
            <p:cNvSpPr/>
            <p:nvPr/>
          </p:nvSpPr>
          <p:spPr>
            <a:xfrm rot="10800000">
              <a:off x="634726" y="1885638"/>
              <a:ext cx="340325" cy="188625"/>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327" name="Google Shape;3327;p215"/>
          <p:cNvGrpSpPr/>
          <p:nvPr/>
        </p:nvGrpSpPr>
        <p:grpSpPr>
          <a:xfrm>
            <a:off x="2472289" y="1650365"/>
            <a:ext cx="533372" cy="533480"/>
            <a:chOff x="457200" y="1378813"/>
            <a:chExt cx="695400" cy="695450"/>
          </a:xfrm>
        </p:grpSpPr>
        <p:sp>
          <p:nvSpPr>
            <p:cNvPr id="3328" name="Google Shape;3328;p215"/>
            <p:cNvSpPr/>
            <p:nvPr/>
          </p:nvSpPr>
          <p:spPr>
            <a:xfrm>
              <a:off x="457200" y="1378813"/>
              <a:ext cx="695400" cy="621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Light"/>
                  <a:ea typeface="Roboto Light"/>
                  <a:cs typeface="Roboto Light"/>
                  <a:sym typeface="Roboto Light"/>
                </a:rPr>
                <a:t>02</a:t>
              </a:r>
              <a:endParaRPr sz="2100">
                <a:solidFill>
                  <a:schemeClr val="dk1"/>
                </a:solidFill>
                <a:latin typeface="Roboto Light"/>
                <a:ea typeface="Roboto Light"/>
                <a:cs typeface="Roboto Light"/>
                <a:sym typeface="Roboto Light"/>
              </a:endParaRPr>
            </a:p>
          </p:txBody>
        </p:sp>
        <p:sp>
          <p:nvSpPr>
            <p:cNvPr id="3329" name="Google Shape;3329;p215"/>
            <p:cNvSpPr/>
            <p:nvPr/>
          </p:nvSpPr>
          <p:spPr>
            <a:xfrm rot="10800000">
              <a:off x="634726" y="1885638"/>
              <a:ext cx="34032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215"/>
          <p:cNvGrpSpPr/>
          <p:nvPr/>
        </p:nvGrpSpPr>
        <p:grpSpPr>
          <a:xfrm>
            <a:off x="4628189" y="1650365"/>
            <a:ext cx="533372" cy="533480"/>
            <a:chOff x="457200" y="1378813"/>
            <a:chExt cx="695400" cy="695450"/>
          </a:xfrm>
        </p:grpSpPr>
        <p:sp>
          <p:nvSpPr>
            <p:cNvPr id="3331" name="Google Shape;3331;p215"/>
            <p:cNvSpPr/>
            <p:nvPr/>
          </p:nvSpPr>
          <p:spPr>
            <a:xfrm>
              <a:off x="457200" y="1378813"/>
              <a:ext cx="695400" cy="621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Light"/>
                  <a:ea typeface="Roboto Light"/>
                  <a:cs typeface="Roboto Light"/>
                  <a:sym typeface="Roboto Light"/>
                </a:rPr>
                <a:t>03</a:t>
              </a:r>
              <a:endParaRPr sz="2100">
                <a:solidFill>
                  <a:schemeClr val="dk1"/>
                </a:solidFill>
                <a:latin typeface="Roboto Light"/>
                <a:ea typeface="Roboto Light"/>
                <a:cs typeface="Roboto Light"/>
                <a:sym typeface="Roboto Light"/>
              </a:endParaRPr>
            </a:p>
          </p:txBody>
        </p:sp>
        <p:sp>
          <p:nvSpPr>
            <p:cNvPr id="3332" name="Google Shape;3332;p215"/>
            <p:cNvSpPr/>
            <p:nvPr/>
          </p:nvSpPr>
          <p:spPr>
            <a:xfrm rot="10800000">
              <a:off x="634726" y="1885638"/>
              <a:ext cx="34032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333" name="Google Shape;3333;p215"/>
          <p:cNvGrpSpPr/>
          <p:nvPr/>
        </p:nvGrpSpPr>
        <p:grpSpPr>
          <a:xfrm>
            <a:off x="6784089" y="1650365"/>
            <a:ext cx="533372" cy="533480"/>
            <a:chOff x="457200" y="1378813"/>
            <a:chExt cx="695400" cy="695450"/>
          </a:xfrm>
        </p:grpSpPr>
        <p:sp>
          <p:nvSpPr>
            <p:cNvPr id="3334" name="Google Shape;3334;p21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Light"/>
                  <a:ea typeface="Roboto Light"/>
                  <a:cs typeface="Roboto Light"/>
                  <a:sym typeface="Roboto Light"/>
                </a:rPr>
                <a:t>04</a:t>
              </a:r>
              <a:endParaRPr sz="2100">
                <a:solidFill>
                  <a:schemeClr val="dk1"/>
                </a:solidFill>
                <a:latin typeface="Roboto Light"/>
                <a:ea typeface="Roboto Light"/>
                <a:cs typeface="Roboto Light"/>
                <a:sym typeface="Roboto Light"/>
              </a:endParaRPr>
            </a:p>
          </p:txBody>
        </p:sp>
        <p:sp>
          <p:nvSpPr>
            <p:cNvPr id="3335" name="Google Shape;3335;p215"/>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336" name="Google Shape;3336;p2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use logistic regression </a:t>
            </a:r>
            <a:r>
              <a:rPr lang="en"/>
              <a:t>to</a:t>
            </a:r>
            <a:r>
              <a:rPr lang="en"/>
              <a:t> predict which category or class a new data point should go into.</a:t>
            </a:r>
            <a:endParaRPr/>
          </a:p>
        </p:txBody>
      </p:sp>
      <p:sp>
        <p:nvSpPr>
          <p:cNvPr id="3337" name="Google Shape;3337;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1" name="Shape 3341"/>
        <p:cNvGrpSpPr/>
        <p:nvPr/>
      </p:nvGrpSpPr>
      <p:grpSpPr>
        <a:xfrm>
          <a:off x="0" y="0"/>
          <a:ext cx="0" cy="0"/>
          <a:chOff x="0" y="0"/>
          <a:chExt cx="0" cy="0"/>
        </a:xfrm>
      </p:grpSpPr>
      <p:sp>
        <p:nvSpPr>
          <p:cNvPr id="3342" name="Google Shape;3342;p21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Making Predictions with Logistic </a:t>
            </a:r>
            <a:r>
              <a:rPr lang="en"/>
              <a:t>Regression</a:t>
            </a:r>
            <a:endParaRPr/>
          </a:p>
        </p:txBody>
      </p:sp>
      <p:sp>
        <p:nvSpPr>
          <p:cNvPr id="3343" name="Google Shape;3343;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44" name="Google Shape;3344;p2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48" name="Shape 3348"/>
        <p:cNvGrpSpPr/>
        <p:nvPr/>
      </p:nvGrpSpPr>
      <p:grpSpPr>
        <a:xfrm>
          <a:off x="0" y="0"/>
          <a:ext cx="0" cy="0"/>
          <a:chOff x="0" y="0"/>
          <a:chExt cx="0" cy="0"/>
        </a:xfrm>
      </p:grpSpPr>
      <p:sp>
        <p:nvSpPr>
          <p:cNvPr id="3349" name="Google Shape;3349;p2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350" name="Google Shape;3350;p21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Hold-Out Validation</a:t>
            </a:r>
            <a:endParaRPr/>
          </a:p>
        </p:txBody>
      </p:sp>
      <p:sp>
        <p:nvSpPr>
          <p:cNvPr id="3351" name="Google Shape;3351;p2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Hold-out validation is the concept applied with the function </a:t>
            </a:r>
            <a:r>
              <a:rPr lang="en">
                <a:solidFill>
                  <a:srgbClr val="FFFFFF"/>
                </a:solidFill>
                <a:highlight>
                  <a:srgbClr val="000000"/>
                </a:highlight>
                <a:latin typeface="Inconsolata"/>
                <a:ea typeface="Inconsolata"/>
                <a:cs typeface="Inconsolata"/>
                <a:sym typeface="Inconsolata"/>
              </a:rPr>
              <a:t>train_test_split</a:t>
            </a:r>
            <a:r>
              <a:rPr lang="en"/>
              <a:t>. </a:t>
            </a:r>
            <a:endParaRPr/>
          </a:p>
          <a:p>
            <a:pPr indent="0" lvl="0" marL="0" rtl="0" algn="l">
              <a:spcBef>
                <a:spcPts val="1600"/>
              </a:spcBef>
              <a:spcAft>
                <a:spcPts val="0"/>
              </a:spcAft>
              <a:buClr>
                <a:schemeClr val="dk1"/>
              </a:buClr>
              <a:buSzPts val="1100"/>
              <a:buFont typeface="Arial"/>
              <a:buNone/>
            </a:pPr>
            <a:r>
              <a:rPr lang="en"/>
              <a:t>We create two datasets where we hold out a subset of data that we refer to as the testing dataset. </a:t>
            </a:r>
            <a:endParaRPr/>
          </a:p>
          <a:p>
            <a:pPr indent="0" lvl="0" marL="0" rtl="0" algn="l">
              <a:spcBef>
                <a:spcPts val="1600"/>
              </a:spcBef>
              <a:spcAft>
                <a:spcPts val="0"/>
              </a:spcAft>
              <a:buClr>
                <a:schemeClr val="dk1"/>
              </a:buClr>
              <a:buSzPts val="1100"/>
              <a:buFont typeface="Arial"/>
              <a:buNone/>
            </a:pPr>
            <a:r>
              <a:rPr lang="en"/>
              <a:t>This allows us to measure the performance of our model and parameter selections with a subset of data not used to train the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3352" name="Google Shape;3352;p217"/>
          <p:cNvGraphicFramePr/>
          <p:nvPr/>
        </p:nvGraphicFramePr>
        <p:xfrm>
          <a:off x="410400" y="2888450"/>
          <a:ext cx="3000000" cy="3000000"/>
        </p:xfrm>
        <a:graphic>
          <a:graphicData uri="http://schemas.openxmlformats.org/drawingml/2006/table">
            <a:tbl>
              <a:tblPr>
                <a:noFill/>
                <a:tableStyleId>{42A78917-CEFC-4FF9-A52B-9332691CAA82}</a:tableStyleId>
              </a:tblPr>
              <a:tblGrid>
                <a:gridCol w="1357425"/>
                <a:gridCol w="1357425"/>
                <a:gridCol w="1357425"/>
                <a:gridCol w="1357425"/>
                <a:gridCol w="1357425"/>
                <a:gridCol w="1357425"/>
              </a:tblGrid>
              <a:tr h="721725">
                <a:tc gridSpan="5">
                  <a:txBody>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Training Set</a:t>
                      </a:r>
                      <a:endParaRPr b="1" sz="2000">
                        <a:solidFill>
                          <a:srgbClr val="FFFFFF"/>
                        </a:solidFill>
                        <a:latin typeface="Roboto"/>
                        <a:ea typeface="Roboto"/>
                        <a:cs typeface="Roboto"/>
                        <a:sym typeface="Roboto"/>
                      </a:endParaRPr>
                    </a:p>
                  </a:txBody>
                  <a:tcPr marT="91425" marB="91425" marR="91425" marL="91425" anchor="ctr">
                    <a:lnL cap="flat" cmpd="sng" w="9525">
                      <a:solidFill>
                        <a:srgbClr val="6CCCE6"/>
                      </a:solidFill>
                      <a:prstDash val="solid"/>
                      <a:round/>
                      <a:headEnd len="sm" w="sm" type="none"/>
                      <a:tailEnd len="sm" w="sm" type="none"/>
                    </a:lnL>
                    <a:lnR cap="flat" cmpd="sng" w="9525">
                      <a:solidFill>
                        <a:srgbClr val="6CCCE6"/>
                      </a:solidFill>
                      <a:prstDash val="solid"/>
                      <a:round/>
                      <a:headEnd len="sm" w="sm" type="none"/>
                      <a:tailEnd len="sm" w="sm" type="none"/>
                    </a:lnR>
                    <a:lnT cap="flat" cmpd="sng" w="9525">
                      <a:solidFill>
                        <a:srgbClr val="6CCCE6"/>
                      </a:solidFill>
                      <a:prstDash val="solid"/>
                      <a:round/>
                      <a:headEnd len="sm" w="sm" type="none"/>
                      <a:tailEnd len="sm" w="sm" type="none"/>
                    </a:lnT>
                    <a:lnB cap="flat" cmpd="sng" w="9525">
                      <a:solidFill>
                        <a:srgbClr val="6CCCE6"/>
                      </a:solidFill>
                      <a:prstDash val="solid"/>
                      <a:round/>
                      <a:headEnd len="sm" w="sm" type="none"/>
                      <a:tailEnd len="sm" w="sm" type="none"/>
                    </a:lnB>
                    <a:solidFill>
                      <a:srgbClr val="0C343D"/>
                    </a:solidFill>
                  </a:tcPr>
                </a:tc>
                <a:tc hMerge="1"/>
                <a:tc hMerge="1"/>
                <a:tc hMerge="1"/>
                <a:tc hMerge="1"/>
                <a:tc>
                  <a:txBody>
                    <a:bodyPr/>
                    <a:lstStyle/>
                    <a:p>
                      <a:pPr indent="0" lvl="0" marL="0" rtl="0" algn="ctr">
                        <a:spcBef>
                          <a:spcPts val="0"/>
                        </a:spcBef>
                        <a:spcAft>
                          <a:spcPts val="0"/>
                        </a:spcAft>
                        <a:buNone/>
                      </a:pPr>
                      <a:r>
                        <a:rPr b="1" lang="en" sz="2000">
                          <a:latin typeface="Roboto"/>
                          <a:ea typeface="Roboto"/>
                          <a:cs typeface="Roboto"/>
                          <a:sym typeface="Roboto"/>
                        </a:rPr>
                        <a:t>Test Set</a:t>
                      </a:r>
                      <a:endParaRPr b="1" sz="2000">
                        <a:latin typeface="Roboto"/>
                        <a:ea typeface="Roboto"/>
                        <a:cs typeface="Roboto"/>
                        <a:sym typeface="Roboto"/>
                      </a:endParaRPr>
                    </a:p>
                  </a:txBody>
                  <a:tcPr marT="91425" marB="91425" marR="91425" marL="91425" anchor="ctr">
                    <a:lnL cap="flat" cmpd="sng" w="9525">
                      <a:solidFill>
                        <a:srgbClr val="6CCCE6"/>
                      </a:solidFill>
                      <a:prstDash val="solid"/>
                      <a:round/>
                      <a:headEnd len="sm" w="sm" type="none"/>
                      <a:tailEnd len="sm" w="sm" type="none"/>
                    </a:lnL>
                    <a:lnR cap="flat" cmpd="sng" w="9525">
                      <a:solidFill>
                        <a:srgbClr val="6CCCE6"/>
                      </a:solidFill>
                      <a:prstDash val="solid"/>
                      <a:round/>
                      <a:headEnd len="sm" w="sm" type="none"/>
                      <a:tailEnd len="sm" w="sm" type="none"/>
                    </a:lnR>
                    <a:lnT cap="flat" cmpd="sng" w="9525">
                      <a:solidFill>
                        <a:srgbClr val="6CCCE6"/>
                      </a:solidFill>
                      <a:prstDash val="solid"/>
                      <a:round/>
                      <a:headEnd len="sm" w="sm" type="none"/>
                      <a:tailEnd len="sm" w="sm" type="none"/>
                    </a:lnT>
                    <a:lnB cap="flat" cmpd="sng" w="9525">
                      <a:solidFill>
                        <a:srgbClr val="6CCCE6"/>
                      </a:solidFill>
                      <a:prstDash val="solid"/>
                      <a:round/>
                      <a:headEnd len="sm" w="sm" type="none"/>
                      <a:tailEnd len="sm" w="sm" type="none"/>
                    </a:lnB>
                    <a:solidFill>
                      <a:srgbClr val="6CCCE6"/>
                    </a:solidFill>
                  </a:tcPr>
                </a:tc>
              </a:tr>
            </a:tbl>
          </a:graphicData>
        </a:graphic>
      </p:graphicFrame>
      <p:sp>
        <p:nvSpPr>
          <p:cNvPr id="3353" name="Google Shape;3353;p217"/>
          <p:cNvSpPr/>
          <p:nvPr/>
        </p:nvSpPr>
        <p:spPr>
          <a:xfrm>
            <a:off x="7167575" y="2888413"/>
            <a:ext cx="1440600" cy="7218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sp>
        <p:nvSpPr>
          <p:cNvPr id="3358" name="Google Shape;3358;p2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359" name="Google Shape;3359;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174"/>
          <p:cNvSpPr/>
          <p:nvPr/>
        </p:nvSpPr>
        <p:spPr>
          <a:xfrm>
            <a:off x="5631250" y="2971325"/>
            <a:ext cx="1509000" cy="1509000"/>
          </a:xfrm>
          <a:prstGeom prst="ellipse">
            <a:avLst/>
          </a:prstGeom>
          <a:noFill/>
          <a:ln cap="flat" cmpd="sng" w="38100">
            <a:solidFill>
              <a:srgbClr val="F2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74"/>
          <p:cNvSpPr/>
          <p:nvPr/>
        </p:nvSpPr>
        <p:spPr>
          <a:xfrm>
            <a:off x="226850" y="2142750"/>
            <a:ext cx="2133900" cy="2133900"/>
          </a:xfrm>
          <a:prstGeom prst="ellipse">
            <a:avLst/>
          </a:prstGeom>
          <a:noFill/>
          <a:ln cap="flat" cmpd="sng" w="38100">
            <a:solidFill>
              <a:srgbClr val="F2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74"/>
          <p:cNvSpPr/>
          <p:nvPr/>
        </p:nvSpPr>
        <p:spPr>
          <a:xfrm>
            <a:off x="7439800" y="938525"/>
            <a:ext cx="1509000" cy="1509000"/>
          </a:xfrm>
          <a:prstGeom prst="ellipse">
            <a:avLst/>
          </a:prstGeom>
          <a:noFill/>
          <a:ln cap="flat" cmpd="sng" w="38100">
            <a:solidFill>
              <a:srgbClr val="F2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74"/>
          <p:cNvSpPr/>
          <p:nvPr/>
        </p:nvSpPr>
        <p:spPr>
          <a:xfrm>
            <a:off x="5631250" y="938525"/>
            <a:ext cx="1509000" cy="1509000"/>
          </a:xfrm>
          <a:prstGeom prst="ellipse">
            <a:avLst/>
          </a:prstGeom>
          <a:noFill/>
          <a:ln cap="flat" cmpd="sng" w="38100">
            <a:solidFill>
              <a:srgbClr val="F2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74"/>
          <p:cNvSpPr txBox="1"/>
          <p:nvPr>
            <p:ph idx="1" type="subTitle"/>
          </p:nvPr>
        </p:nvSpPr>
        <p:spPr>
          <a:xfrm>
            <a:off x="0" y="629450"/>
            <a:ext cx="6009000" cy="1432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supervised learning, we take a set of known answers called </a:t>
            </a:r>
            <a:r>
              <a:rPr b="1" lang="en">
                <a:solidFill>
                  <a:schemeClr val="dk1"/>
                </a:solidFill>
                <a:highlight>
                  <a:srgbClr val="FFFF00"/>
                </a:highlight>
              </a:rPr>
              <a:t>labels</a:t>
            </a:r>
            <a:r>
              <a:rPr lang="en">
                <a:solidFill>
                  <a:schemeClr val="dk1"/>
                </a:solidFill>
              </a:rPr>
              <a:t> and fit a model with a set of </a:t>
            </a:r>
            <a:r>
              <a:rPr b="1" lang="en">
                <a:solidFill>
                  <a:schemeClr val="dk1"/>
                </a:solidFill>
                <a:highlight>
                  <a:srgbClr val="FFFF00"/>
                </a:highlight>
              </a:rPr>
              <a:t>features</a:t>
            </a:r>
            <a:r>
              <a:rPr lang="en">
                <a:solidFill>
                  <a:schemeClr val="dk1"/>
                </a:solidFill>
              </a:rPr>
              <a:t> (inputs) that corresponds to the labels. </a:t>
            </a:r>
            <a:endParaRPr>
              <a:solidFill>
                <a:schemeClr val="dk1"/>
              </a:solidFill>
            </a:endParaRPr>
          </a:p>
          <a:p>
            <a:pPr indent="0" lvl="0" marL="0" rtl="0" algn="l">
              <a:spcBef>
                <a:spcPts val="1000"/>
              </a:spcBef>
              <a:spcAft>
                <a:spcPts val="1000"/>
              </a:spcAft>
              <a:buNone/>
            </a:pPr>
            <a:r>
              <a:rPr lang="en">
                <a:solidFill>
                  <a:schemeClr val="dk1"/>
                </a:solidFill>
              </a:rPr>
              <a:t>These models are called </a:t>
            </a:r>
            <a:r>
              <a:rPr b="1" lang="en">
                <a:solidFill>
                  <a:schemeClr val="dk1"/>
                </a:solidFill>
                <a:highlight>
                  <a:srgbClr val="FFFF00"/>
                </a:highlight>
              </a:rPr>
              <a:t>supervised learners</a:t>
            </a:r>
            <a:r>
              <a:rPr lang="en">
                <a:solidFill>
                  <a:schemeClr val="dk1"/>
                </a:solidFill>
              </a:rPr>
              <a:t>.</a:t>
            </a:r>
            <a:endParaRPr>
              <a:solidFill>
                <a:schemeClr val="dk1"/>
              </a:solidFill>
            </a:endParaRPr>
          </a:p>
        </p:txBody>
      </p:sp>
      <p:sp>
        <p:nvSpPr>
          <p:cNvPr id="2618" name="Google Shape;2618;p174"/>
          <p:cNvSpPr/>
          <p:nvPr/>
        </p:nvSpPr>
        <p:spPr>
          <a:xfrm>
            <a:off x="7439800" y="2971325"/>
            <a:ext cx="1509000" cy="1509000"/>
          </a:xfrm>
          <a:prstGeom prst="ellipse">
            <a:avLst/>
          </a:prstGeom>
          <a:noFill/>
          <a:ln cap="flat" cmpd="sng" w="38100">
            <a:solidFill>
              <a:srgbClr val="F2F5F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0" name="Google Shape;2620;p1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21" name="Google Shape;2621;p17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Supervised Learning </a:t>
            </a:r>
            <a:endParaRPr>
              <a:solidFill>
                <a:schemeClr val="dk1"/>
              </a:solidFill>
            </a:endParaRPr>
          </a:p>
        </p:txBody>
      </p:sp>
      <p:sp>
        <p:nvSpPr>
          <p:cNvPr id="2622" name="Google Shape;2622;p174"/>
          <p:cNvSpPr/>
          <p:nvPr/>
        </p:nvSpPr>
        <p:spPr>
          <a:xfrm>
            <a:off x="3219150" y="2770675"/>
            <a:ext cx="1509000" cy="831600"/>
          </a:xfrm>
          <a:prstGeom prst="roundRect">
            <a:avLst>
              <a:gd fmla="val 75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800">
                <a:solidFill>
                  <a:schemeClr val="lt1"/>
                </a:solidFill>
                <a:latin typeface="Roboto"/>
                <a:ea typeface="Roboto"/>
                <a:cs typeface="Roboto"/>
                <a:sym typeface="Roboto"/>
              </a:rPr>
              <a:t>Supervised Learning</a:t>
            </a:r>
            <a:endParaRPr b="0" i="0" sz="1800" cap="none" strike="noStrike">
              <a:solidFill>
                <a:schemeClr val="lt1"/>
              </a:solidFill>
              <a:latin typeface="Roboto"/>
              <a:ea typeface="Roboto"/>
              <a:cs typeface="Roboto"/>
              <a:sym typeface="Roboto"/>
            </a:endParaRPr>
          </a:p>
        </p:txBody>
      </p:sp>
      <p:pic>
        <p:nvPicPr>
          <p:cNvPr id="2623" name="Google Shape;2623;p174"/>
          <p:cNvPicPr preferRelativeResize="0"/>
          <p:nvPr/>
        </p:nvPicPr>
        <p:blipFill>
          <a:blip r:embed="rId3">
            <a:alphaModFix/>
          </a:blip>
          <a:stretch>
            <a:fillRect/>
          </a:stretch>
        </p:blipFill>
        <p:spPr>
          <a:xfrm>
            <a:off x="909849" y="2288474"/>
            <a:ext cx="1084250" cy="1084774"/>
          </a:xfrm>
          <a:prstGeom prst="rect">
            <a:avLst/>
          </a:prstGeom>
          <a:noFill/>
          <a:ln>
            <a:noFill/>
          </a:ln>
        </p:spPr>
      </p:pic>
      <p:pic>
        <p:nvPicPr>
          <p:cNvPr id="2624" name="Google Shape;2624;p174"/>
          <p:cNvPicPr preferRelativeResize="0"/>
          <p:nvPr/>
        </p:nvPicPr>
        <p:blipFill>
          <a:blip r:embed="rId4">
            <a:alphaModFix/>
          </a:blip>
          <a:stretch>
            <a:fillRect/>
          </a:stretch>
        </p:blipFill>
        <p:spPr>
          <a:xfrm>
            <a:off x="667180" y="3253830"/>
            <a:ext cx="1022812" cy="1022822"/>
          </a:xfrm>
          <a:prstGeom prst="rect">
            <a:avLst/>
          </a:prstGeom>
          <a:noFill/>
          <a:ln>
            <a:noFill/>
          </a:ln>
        </p:spPr>
      </p:pic>
      <p:pic>
        <p:nvPicPr>
          <p:cNvPr id="2625" name="Google Shape;2625;p174"/>
          <p:cNvPicPr preferRelativeResize="0"/>
          <p:nvPr/>
        </p:nvPicPr>
        <p:blipFill>
          <a:blip r:embed="rId5">
            <a:alphaModFix/>
          </a:blip>
          <a:stretch>
            <a:fillRect/>
          </a:stretch>
        </p:blipFill>
        <p:spPr>
          <a:xfrm>
            <a:off x="327500" y="2350425"/>
            <a:ext cx="1022812" cy="1022822"/>
          </a:xfrm>
          <a:prstGeom prst="rect">
            <a:avLst/>
          </a:prstGeom>
          <a:noFill/>
          <a:ln>
            <a:noFill/>
          </a:ln>
        </p:spPr>
      </p:pic>
      <p:cxnSp>
        <p:nvCxnSpPr>
          <p:cNvPr id="2626" name="Google Shape;2626;p174"/>
          <p:cNvCxnSpPr/>
          <p:nvPr/>
        </p:nvCxnSpPr>
        <p:spPr>
          <a:xfrm>
            <a:off x="2378500" y="3184075"/>
            <a:ext cx="728400" cy="2400"/>
          </a:xfrm>
          <a:prstGeom prst="straightConnector1">
            <a:avLst/>
          </a:prstGeom>
          <a:noFill/>
          <a:ln cap="flat" cmpd="sng" w="9525">
            <a:solidFill>
              <a:schemeClr val="dk2"/>
            </a:solidFill>
            <a:prstDash val="solid"/>
            <a:round/>
            <a:headEnd len="med" w="med" type="none"/>
            <a:tailEnd len="med" w="med" type="triangle"/>
          </a:ln>
        </p:spPr>
      </p:cxnSp>
      <p:cxnSp>
        <p:nvCxnSpPr>
          <p:cNvPr id="2627" name="Google Shape;2627;p174"/>
          <p:cNvCxnSpPr/>
          <p:nvPr/>
        </p:nvCxnSpPr>
        <p:spPr>
          <a:xfrm>
            <a:off x="4840400" y="3184075"/>
            <a:ext cx="728400" cy="2400"/>
          </a:xfrm>
          <a:prstGeom prst="straightConnector1">
            <a:avLst/>
          </a:prstGeom>
          <a:noFill/>
          <a:ln cap="flat" cmpd="sng" w="9525">
            <a:solidFill>
              <a:schemeClr val="dk2"/>
            </a:solidFill>
            <a:prstDash val="solid"/>
            <a:round/>
            <a:headEnd len="med" w="med" type="none"/>
            <a:tailEnd len="med" w="med" type="triangle"/>
          </a:ln>
        </p:spPr>
      </p:cxnSp>
      <p:pic>
        <p:nvPicPr>
          <p:cNvPr id="2628" name="Google Shape;2628;p174"/>
          <p:cNvPicPr preferRelativeResize="0"/>
          <p:nvPr/>
        </p:nvPicPr>
        <p:blipFill>
          <a:blip r:embed="rId4">
            <a:alphaModFix/>
          </a:blip>
          <a:stretch>
            <a:fillRect/>
          </a:stretch>
        </p:blipFill>
        <p:spPr>
          <a:xfrm>
            <a:off x="7922229" y="2965388"/>
            <a:ext cx="807209" cy="807209"/>
          </a:xfrm>
          <a:prstGeom prst="rect">
            <a:avLst/>
          </a:prstGeom>
          <a:noFill/>
          <a:ln>
            <a:noFill/>
          </a:ln>
        </p:spPr>
      </p:pic>
      <p:pic>
        <p:nvPicPr>
          <p:cNvPr id="2629" name="Google Shape;2629;p174"/>
          <p:cNvPicPr preferRelativeResize="0"/>
          <p:nvPr/>
        </p:nvPicPr>
        <p:blipFill>
          <a:blip r:embed="rId4">
            <a:alphaModFix/>
          </a:blip>
          <a:stretch>
            <a:fillRect/>
          </a:stretch>
        </p:blipFill>
        <p:spPr>
          <a:xfrm>
            <a:off x="7470137" y="3354372"/>
            <a:ext cx="807209" cy="807209"/>
          </a:xfrm>
          <a:prstGeom prst="rect">
            <a:avLst/>
          </a:prstGeom>
          <a:noFill/>
          <a:ln>
            <a:noFill/>
          </a:ln>
        </p:spPr>
      </p:pic>
      <p:pic>
        <p:nvPicPr>
          <p:cNvPr id="2630" name="Google Shape;2630;p174"/>
          <p:cNvPicPr preferRelativeResize="0"/>
          <p:nvPr/>
        </p:nvPicPr>
        <p:blipFill>
          <a:blip r:embed="rId4">
            <a:alphaModFix/>
          </a:blip>
          <a:stretch>
            <a:fillRect/>
          </a:stretch>
        </p:blipFill>
        <p:spPr>
          <a:xfrm>
            <a:off x="8001800" y="3558214"/>
            <a:ext cx="807209" cy="807209"/>
          </a:xfrm>
          <a:prstGeom prst="rect">
            <a:avLst/>
          </a:prstGeom>
          <a:noFill/>
          <a:ln>
            <a:noFill/>
          </a:ln>
        </p:spPr>
      </p:pic>
      <p:pic>
        <p:nvPicPr>
          <p:cNvPr id="2631" name="Google Shape;2631;p174"/>
          <p:cNvPicPr preferRelativeResize="0"/>
          <p:nvPr/>
        </p:nvPicPr>
        <p:blipFill>
          <a:blip r:embed="rId3">
            <a:alphaModFix/>
          </a:blip>
          <a:stretch>
            <a:fillRect/>
          </a:stretch>
        </p:blipFill>
        <p:spPr>
          <a:xfrm>
            <a:off x="7720298" y="1148300"/>
            <a:ext cx="948012" cy="948460"/>
          </a:xfrm>
          <a:prstGeom prst="rect">
            <a:avLst/>
          </a:prstGeom>
          <a:noFill/>
          <a:ln>
            <a:noFill/>
          </a:ln>
        </p:spPr>
      </p:pic>
      <p:pic>
        <p:nvPicPr>
          <p:cNvPr id="2632" name="Google Shape;2632;p174"/>
          <p:cNvPicPr preferRelativeResize="0"/>
          <p:nvPr/>
        </p:nvPicPr>
        <p:blipFill>
          <a:blip r:embed="rId3">
            <a:alphaModFix/>
          </a:blip>
          <a:stretch>
            <a:fillRect/>
          </a:stretch>
        </p:blipFill>
        <p:spPr>
          <a:xfrm>
            <a:off x="8066890" y="1344389"/>
            <a:ext cx="948012" cy="948460"/>
          </a:xfrm>
          <a:prstGeom prst="rect">
            <a:avLst/>
          </a:prstGeom>
          <a:noFill/>
          <a:ln>
            <a:noFill/>
          </a:ln>
        </p:spPr>
      </p:pic>
      <p:pic>
        <p:nvPicPr>
          <p:cNvPr id="2633" name="Google Shape;2633;p174"/>
          <p:cNvPicPr preferRelativeResize="0"/>
          <p:nvPr/>
        </p:nvPicPr>
        <p:blipFill>
          <a:blip r:embed="rId3">
            <a:alphaModFix/>
          </a:blip>
          <a:stretch>
            <a:fillRect/>
          </a:stretch>
        </p:blipFill>
        <p:spPr>
          <a:xfrm>
            <a:off x="7329337" y="1075964"/>
            <a:ext cx="948012" cy="948460"/>
          </a:xfrm>
          <a:prstGeom prst="rect">
            <a:avLst/>
          </a:prstGeom>
          <a:noFill/>
          <a:ln>
            <a:noFill/>
          </a:ln>
        </p:spPr>
      </p:pic>
      <p:pic>
        <p:nvPicPr>
          <p:cNvPr id="2634" name="Google Shape;2634;p174"/>
          <p:cNvPicPr preferRelativeResize="0"/>
          <p:nvPr/>
        </p:nvPicPr>
        <p:blipFill>
          <a:blip r:embed="rId5">
            <a:alphaModFix/>
          </a:blip>
          <a:stretch>
            <a:fillRect/>
          </a:stretch>
        </p:blipFill>
        <p:spPr>
          <a:xfrm>
            <a:off x="6098146" y="1547597"/>
            <a:ext cx="899917" cy="899917"/>
          </a:xfrm>
          <a:prstGeom prst="rect">
            <a:avLst/>
          </a:prstGeom>
          <a:noFill/>
          <a:ln>
            <a:noFill/>
          </a:ln>
        </p:spPr>
      </p:pic>
      <p:pic>
        <p:nvPicPr>
          <p:cNvPr id="2635" name="Google Shape;2635;p174"/>
          <p:cNvPicPr preferRelativeResize="0"/>
          <p:nvPr/>
        </p:nvPicPr>
        <p:blipFill>
          <a:blip r:embed="rId5">
            <a:alphaModFix/>
          </a:blip>
          <a:stretch>
            <a:fillRect/>
          </a:stretch>
        </p:blipFill>
        <p:spPr>
          <a:xfrm>
            <a:off x="5568788" y="1344399"/>
            <a:ext cx="899917" cy="899917"/>
          </a:xfrm>
          <a:prstGeom prst="rect">
            <a:avLst/>
          </a:prstGeom>
          <a:noFill/>
          <a:ln>
            <a:noFill/>
          </a:ln>
        </p:spPr>
      </p:pic>
      <p:pic>
        <p:nvPicPr>
          <p:cNvPr id="2636" name="Google Shape;2636;p174"/>
          <p:cNvPicPr preferRelativeResize="0"/>
          <p:nvPr/>
        </p:nvPicPr>
        <p:blipFill>
          <a:blip r:embed="rId5">
            <a:alphaModFix/>
          </a:blip>
          <a:stretch>
            <a:fillRect/>
          </a:stretch>
        </p:blipFill>
        <p:spPr>
          <a:xfrm>
            <a:off x="5952158" y="863875"/>
            <a:ext cx="899917" cy="899917"/>
          </a:xfrm>
          <a:prstGeom prst="rect">
            <a:avLst/>
          </a:prstGeom>
          <a:noFill/>
          <a:ln>
            <a:noFill/>
          </a:ln>
        </p:spPr>
      </p:pic>
      <p:sp>
        <p:nvSpPr>
          <p:cNvPr id="2637" name="Google Shape;2637;p174"/>
          <p:cNvSpPr txBox="1"/>
          <p:nvPr/>
        </p:nvSpPr>
        <p:spPr>
          <a:xfrm>
            <a:off x="373100" y="4276650"/>
            <a:ext cx="184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Fruit</a:t>
            </a:r>
            <a:r>
              <a:rPr b="1" lang="en" sz="1200">
                <a:latin typeface="Roboto"/>
                <a:ea typeface="Roboto"/>
                <a:cs typeface="Roboto"/>
                <a:sym typeface="Roboto"/>
              </a:rPr>
              <a:t> </a:t>
            </a:r>
            <a:endParaRPr b="1" sz="1200">
              <a:latin typeface="Roboto"/>
              <a:ea typeface="Roboto"/>
              <a:cs typeface="Roboto"/>
              <a:sym typeface="Roboto"/>
            </a:endParaRPr>
          </a:p>
        </p:txBody>
      </p:sp>
      <p:sp>
        <p:nvSpPr>
          <p:cNvPr id="2638" name="Google Shape;2638;p174"/>
          <p:cNvSpPr txBox="1"/>
          <p:nvPr/>
        </p:nvSpPr>
        <p:spPr>
          <a:xfrm>
            <a:off x="5918800" y="4445138"/>
            <a:ext cx="93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Apples</a:t>
            </a:r>
            <a:r>
              <a:rPr b="1" lang="en" sz="1200">
                <a:latin typeface="Roboto"/>
                <a:ea typeface="Roboto"/>
                <a:cs typeface="Roboto"/>
                <a:sym typeface="Roboto"/>
              </a:rPr>
              <a:t> </a:t>
            </a:r>
            <a:endParaRPr b="1" sz="1200">
              <a:latin typeface="Roboto"/>
              <a:ea typeface="Roboto"/>
              <a:cs typeface="Roboto"/>
              <a:sym typeface="Roboto"/>
            </a:endParaRPr>
          </a:p>
        </p:txBody>
      </p:sp>
      <p:sp>
        <p:nvSpPr>
          <p:cNvPr id="2639" name="Google Shape;2639;p174"/>
          <p:cNvSpPr txBox="1"/>
          <p:nvPr/>
        </p:nvSpPr>
        <p:spPr>
          <a:xfrm>
            <a:off x="7727350" y="4445138"/>
            <a:ext cx="93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Oranges</a:t>
            </a:r>
            <a:r>
              <a:rPr b="1" lang="en" sz="1200">
                <a:latin typeface="Roboto"/>
                <a:ea typeface="Roboto"/>
                <a:cs typeface="Roboto"/>
                <a:sym typeface="Roboto"/>
              </a:rPr>
              <a:t> </a:t>
            </a:r>
            <a:endParaRPr b="1" sz="1200">
              <a:latin typeface="Roboto"/>
              <a:ea typeface="Roboto"/>
              <a:cs typeface="Roboto"/>
              <a:sym typeface="Roboto"/>
            </a:endParaRPr>
          </a:p>
        </p:txBody>
      </p:sp>
      <p:sp>
        <p:nvSpPr>
          <p:cNvPr id="2640" name="Google Shape;2640;p174"/>
          <p:cNvSpPr txBox="1"/>
          <p:nvPr/>
        </p:nvSpPr>
        <p:spPr>
          <a:xfrm>
            <a:off x="5918800" y="2483088"/>
            <a:ext cx="93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Pears</a:t>
            </a:r>
            <a:r>
              <a:rPr b="1" lang="en" sz="1200">
                <a:latin typeface="Roboto"/>
                <a:ea typeface="Roboto"/>
                <a:cs typeface="Roboto"/>
                <a:sym typeface="Roboto"/>
              </a:rPr>
              <a:t> </a:t>
            </a:r>
            <a:endParaRPr b="1" sz="1200">
              <a:latin typeface="Roboto"/>
              <a:ea typeface="Roboto"/>
              <a:cs typeface="Roboto"/>
              <a:sym typeface="Roboto"/>
            </a:endParaRPr>
          </a:p>
        </p:txBody>
      </p:sp>
      <p:sp>
        <p:nvSpPr>
          <p:cNvPr id="2641" name="Google Shape;2641;p174"/>
          <p:cNvSpPr txBox="1"/>
          <p:nvPr/>
        </p:nvSpPr>
        <p:spPr>
          <a:xfrm>
            <a:off x="7727350" y="2483099"/>
            <a:ext cx="93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Bananas </a:t>
            </a:r>
            <a:endParaRPr b="1" sz="1200">
              <a:latin typeface="Roboto"/>
              <a:ea typeface="Roboto"/>
              <a:cs typeface="Roboto"/>
              <a:sym typeface="Roboto"/>
            </a:endParaRPr>
          </a:p>
        </p:txBody>
      </p:sp>
      <p:pic>
        <p:nvPicPr>
          <p:cNvPr id="2642" name="Google Shape;2642;p174"/>
          <p:cNvPicPr preferRelativeResize="0"/>
          <p:nvPr/>
        </p:nvPicPr>
        <p:blipFill rotWithShape="1">
          <a:blip r:embed="rId6">
            <a:alphaModFix/>
          </a:blip>
          <a:srcRect b="29" l="0" r="0" t="19"/>
          <a:stretch/>
        </p:blipFill>
        <p:spPr>
          <a:xfrm>
            <a:off x="1430742" y="2770667"/>
            <a:ext cx="1022814" cy="1022822"/>
          </a:xfrm>
          <a:prstGeom prst="rect">
            <a:avLst/>
          </a:prstGeom>
          <a:noFill/>
          <a:ln>
            <a:noFill/>
          </a:ln>
        </p:spPr>
      </p:pic>
      <p:pic>
        <p:nvPicPr>
          <p:cNvPr id="2643" name="Google Shape;2643;p174"/>
          <p:cNvPicPr preferRelativeResize="0"/>
          <p:nvPr/>
        </p:nvPicPr>
        <p:blipFill rotWithShape="1">
          <a:blip r:embed="rId6">
            <a:alphaModFix/>
          </a:blip>
          <a:srcRect b="29" l="0" r="0" t="19"/>
          <a:stretch/>
        </p:blipFill>
        <p:spPr>
          <a:xfrm>
            <a:off x="5735974" y="3011515"/>
            <a:ext cx="869612" cy="869632"/>
          </a:xfrm>
          <a:prstGeom prst="rect">
            <a:avLst/>
          </a:prstGeom>
          <a:noFill/>
          <a:ln>
            <a:noFill/>
          </a:ln>
        </p:spPr>
      </p:pic>
      <p:pic>
        <p:nvPicPr>
          <p:cNvPr id="2644" name="Google Shape;2644;p174"/>
          <p:cNvPicPr preferRelativeResize="0"/>
          <p:nvPr/>
        </p:nvPicPr>
        <p:blipFill rotWithShape="1">
          <a:blip r:embed="rId6">
            <a:alphaModFix/>
          </a:blip>
          <a:srcRect b="29" l="0" r="0" t="19"/>
          <a:stretch/>
        </p:blipFill>
        <p:spPr>
          <a:xfrm>
            <a:off x="6394299" y="3213952"/>
            <a:ext cx="869612" cy="869632"/>
          </a:xfrm>
          <a:prstGeom prst="rect">
            <a:avLst/>
          </a:prstGeom>
          <a:noFill/>
          <a:ln>
            <a:noFill/>
          </a:ln>
        </p:spPr>
      </p:pic>
      <p:pic>
        <p:nvPicPr>
          <p:cNvPr id="2645" name="Google Shape;2645;p174"/>
          <p:cNvPicPr preferRelativeResize="0"/>
          <p:nvPr/>
        </p:nvPicPr>
        <p:blipFill rotWithShape="1">
          <a:blip r:embed="rId6">
            <a:alphaModFix/>
          </a:blip>
          <a:srcRect b="29" l="0" r="0" t="19"/>
          <a:stretch/>
        </p:blipFill>
        <p:spPr>
          <a:xfrm>
            <a:off x="5850599" y="3602277"/>
            <a:ext cx="869612" cy="86963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3" name="Shape 3363"/>
        <p:cNvGrpSpPr/>
        <p:nvPr/>
      </p:nvGrpSpPr>
      <p:grpSpPr>
        <a:xfrm>
          <a:off x="0" y="0"/>
          <a:ext cx="0" cy="0"/>
          <a:chOff x="0" y="0"/>
          <a:chExt cx="0" cy="0"/>
        </a:xfrm>
      </p:grpSpPr>
      <p:sp>
        <p:nvSpPr>
          <p:cNvPr id="3364" name="Google Shape;3364;p2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365" name="Google Shape;3365;p219"/>
          <p:cNvSpPr txBox="1"/>
          <p:nvPr>
            <p:ph type="title"/>
          </p:nvPr>
        </p:nvSpPr>
        <p:spPr>
          <a:xfrm>
            <a:off x="1400" y="274875"/>
            <a:ext cx="81312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Predicting Diabetes with Logistic Regression</a:t>
            </a:r>
            <a:endParaRPr sz="3000">
              <a:solidFill>
                <a:schemeClr val="dk1"/>
              </a:solidFill>
            </a:endParaRPr>
          </a:p>
          <a:p>
            <a:pPr indent="0" lvl="0" marL="0" rtl="0" algn="l">
              <a:lnSpc>
                <a:spcPct val="115000"/>
              </a:lnSpc>
              <a:spcBef>
                <a:spcPts val="800"/>
              </a:spcBef>
              <a:spcAft>
                <a:spcPts val="800"/>
              </a:spcAft>
              <a:buNone/>
            </a:pPr>
            <a:r>
              <a:rPr lang="en" sz="1800">
                <a:solidFill>
                  <a:schemeClr val="dk1"/>
                </a:solidFill>
                <a:latin typeface="Roboto"/>
                <a:ea typeface="Roboto"/>
                <a:cs typeface="Roboto"/>
                <a:sym typeface="Roboto"/>
              </a:rPr>
              <a:t>In this activity, you will </a:t>
            </a:r>
            <a:r>
              <a:rPr lang="en" sz="1800">
                <a:solidFill>
                  <a:schemeClr val="dk1"/>
                </a:solidFill>
                <a:latin typeface="Roboto"/>
                <a:ea typeface="Roboto"/>
                <a:cs typeface="Roboto"/>
                <a:sym typeface="Roboto"/>
              </a:rPr>
              <a:t>see how logistic regression works on the real-world problem of fraud detection.</a:t>
            </a:r>
            <a:endParaRPr/>
          </a:p>
        </p:txBody>
      </p:sp>
      <p:sp>
        <p:nvSpPr>
          <p:cNvPr id="3366" name="Google Shape;3366;p219"/>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a:t>
            </a:r>
            <a:r>
              <a:rPr lang="en"/>
              <a:t> Minutes</a:t>
            </a:r>
            <a:endParaRPr/>
          </a:p>
        </p:txBody>
      </p:sp>
      <p:sp>
        <p:nvSpPr>
          <p:cNvPr id="3367" name="Google Shape;3367;p2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1" name="Shape 3371"/>
        <p:cNvGrpSpPr/>
        <p:nvPr/>
      </p:nvGrpSpPr>
      <p:grpSpPr>
        <a:xfrm>
          <a:off x="0" y="0"/>
          <a:ext cx="0" cy="0"/>
          <a:chOff x="0" y="0"/>
          <a:chExt cx="0" cy="0"/>
        </a:xfrm>
      </p:grpSpPr>
      <p:sp>
        <p:nvSpPr>
          <p:cNvPr id="3372" name="Google Shape;3372;p2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373" name="Google Shape;3373;p2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7" name="Shape 3377"/>
        <p:cNvGrpSpPr/>
        <p:nvPr/>
      </p:nvGrpSpPr>
      <p:grpSpPr>
        <a:xfrm>
          <a:off x="0" y="0"/>
          <a:ext cx="0" cy="0"/>
          <a:chOff x="0" y="0"/>
          <a:chExt cx="0" cy="0"/>
        </a:xfrm>
      </p:grpSpPr>
      <p:sp>
        <p:nvSpPr>
          <p:cNvPr id="3378" name="Google Shape;3378;p2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379" name="Google Shape;3379;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3" name="Shape 3383"/>
        <p:cNvGrpSpPr/>
        <p:nvPr/>
      </p:nvGrpSpPr>
      <p:grpSpPr>
        <a:xfrm>
          <a:off x="0" y="0"/>
          <a:ext cx="0" cy="0"/>
          <a:chOff x="0" y="0"/>
          <a:chExt cx="0" cy="0"/>
        </a:xfrm>
      </p:grpSpPr>
      <p:sp>
        <p:nvSpPr>
          <p:cNvPr id="3384" name="Google Shape;3384;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85" name="Google Shape;3385;p2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386" name="Google Shape;3386;p22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Evaluating Logistic Regression Predictions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0" name="Shape 3390"/>
        <p:cNvGrpSpPr/>
        <p:nvPr/>
      </p:nvGrpSpPr>
      <p:grpSpPr>
        <a:xfrm>
          <a:off x="0" y="0"/>
          <a:ext cx="0" cy="0"/>
          <a:chOff x="0" y="0"/>
          <a:chExt cx="0" cy="0"/>
        </a:xfrm>
      </p:grpSpPr>
      <p:pic>
        <p:nvPicPr>
          <p:cNvPr id="3391" name="Google Shape;3391;p223"/>
          <p:cNvPicPr preferRelativeResize="0"/>
          <p:nvPr/>
        </p:nvPicPr>
        <p:blipFill>
          <a:blip r:embed="rId3">
            <a:alphaModFix/>
          </a:blip>
          <a:stretch>
            <a:fillRect/>
          </a:stretch>
        </p:blipFill>
        <p:spPr>
          <a:xfrm>
            <a:off x="0" y="0"/>
            <a:ext cx="9144000" cy="5143508"/>
          </a:xfrm>
          <a:prstGeom prst="rect">
            <a:avLst/>
          </a:prstGeom>
          <a:noFill/>
          <a:ln>
            <a:noFill/>
          </a:ln>
        </p:spPr>
      </p:pic>
      <p:cxnSp>
        <p:nvCxnSpPr>
          <p:cNvPr id="3392" name="Google Shape;3392;p223"/>
          <p:cNvCxnSpPr/>
          <p:nvPr/>
        </p:nvCxnSpPr>
        <p:spPr>
          <a:xfrm>
            <a:off x="274375" y="640080"/>
            <a:ext cx="6121500" cy="0"/>
          </a:xfrm>
          <a:prstGeom prst="straightConnector1">
            <a:avLst/>
          </a:prstGeom>
          <a:noFill/>
          <a:ln cap="flat" cmpd="sng" w="9525">
            <a:solidFill>
              <a:srgbClr val="595959"/>
            </a:solidFill>
            <a:prstDash val="solid"/>
            <a:round/>
            <a:headEnd len="med" w="med" type="none"/>
            <a:tailEnd len="med" w="med" type="none"/>
          </a:ln>
        </p:spPr>
      </p:cxnSp>
      <p:sp>
        <p:nvSpPr>
          <p:cNvPr id="3393" name="Google Shape;3393;p22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Evaluating Logistic Regression Predictions</a:t>
            </a:r>
            <a:endParaRPr/>
          </a:p>
        </p:txBody>
      </p:sp>
      <p:sp>
        <p:nvSpPr>
          <p:cNvPr id="3394" name="Google Shape;3394;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95" name="Google Shape;3395;p2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396" name="Google Shape;3396;p223"/>
          <p:cNvSpPr txBox="1"/>
          <p:nvPr>
            <p:ph idx="1" type="subTitle"/>
          </p:nvPr>
        </p:nvSpPr>
        <p:spPr>
          <a:xfrm>
            <a:off x="0" y="675975"/>
            <a:ext cx="5117700" cy="1057500"/>
          </a:xfrm>
          <a:prstGeom prst="rect">
            <a:avLst/>
          </a:prstGeom>
        </p:spPr>
        <p:txBody>
          <a:bodyPr anchorCtr="0" anchor="t" bIns="91425" lIns="457200" spcFirstLastPara="1" rIns="182875" wrap="square" tIns="91425">
            <a:noAutofit/>
          </a:bodyPr>
          <a:lstStyle/>
          <a:p>
            <a:pPr indent="0" lvl="0" marL="0" rtl="0" algn="l">
              <a:spcBef>
                <a:spcPts val="0"/>
              </a:spcBef>
              <a:spcAft>
                <a:spcPts val="0"/>
              </a:spcAft>
              <a:buNone/>
            </a:pPr>
            <a:r>
              <a:rPr lang="en"/>
              <a:t>In this scenario, we used a logistic regression model to predict if an individual has diabetes, based on a set of diagnostic metrics provided as a dataset.</a:t>
            </a:r>
            <a:endParaRPr/>
          </a:p>
        </p:txBody>
      </p:sp>
      <p:grpSp>
        <p:nvGrpSpPr>
          <p:cNvPr id="3397" name="Google Shape;3397;p223"/>
          <p:cNvGrpSpPr/>
          <p:nvPr/>
        </p:nvGrpSpPr>
        <p:grpSpPr>
          <a:xfrm>
            <a:off x="429786" y="2189724"/>
            <a:ext cx="747674" cy="533702"/>
            <a:chOff x="453224" y="1424000"/>
            <a:chExt cx="510985" cy="364800"/>
          </a:xfrm>
        </p:grpSpPr>
        <p:sp>
          <p:nvSpPr>
            <p:cNvPr id="3398" name="Google Shape;3398;p22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399" name="Google Shape;3399;p22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400" name="Google Shape;3400;p223"/>
          <p:cNvSpPr/>
          <p:nvPr/>
        </p:nvSpPr>
        <p:spPr>
          <a:xfrm>
            <a:off x="1335075" y="2154925"/>
            <a:ext cx="3555000" cy="603300"/>
          </a:xfrm>
          <a:prstGeom prst="roundRect">
            <a:avLst>
              <a:gd fmla="val 16667" name="adj"/>
            </a:avLst>
          </a:prstGeom>
          <a:solidFill>
            <a:srgbClr val="F2F5F9"/>
          </a:solidFill>
          <a:ln>
            <a:noFill/>
          </a:ln>
        </p:spPr>
        <p:txBody>
          <a:bodyPr anchorCtr="0" anchor="ctr" bIns="91425" lIns="11885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We evaluated the logistic regression model by using a scoring feature. </a:t>
            </a:r>
            <a:endParaRPr/>
          </a:p>
        </p:txBody>
      </p:sp>
      <p:grpSp>
        <p:nvGrpSpPr>
          <p:cNvPr id="3401" name="Google Shape;3401;p223"/>
          <p:cNvGrpSpPr/>
          <p:nvPr/>
        </p:nvGrpSpPr>
        <p:grpSpPr>
          <a:xfrm>
            <a:off x="429786" y="2990674"/>
            <a:ext cx="747674" cy="533702"/>
            <a:chOff x="453224" y="1424000"/>
            <a:chExt cx="510985" cy="364800"/>
          </a:xfrm>
        </p:grpSpPr>
        <p:sp>
          <p:nvSpPr>
            <p:cNvPr id="3402" name="Google Shape;3402;p22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403" name="Google Shape;3403;p22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404" name="Google Shape;3404;p223"/>
          <p:cNvSpPr/>
          <p:nvPr/>
        </p:nvSpPr>
        <p:spPr>
          <a:xfrm>
            <a:off x="1335075" y="2955875"/>
            <a:ext cx="3555000" cy="603300"/>
          </a:xfrm>
          <a:prstGeom prst="roundRect">
            <a:avLst>
              <a:gd fmla="val 16667" name="adj"/>
            </a:avLst>
          </a:prstGeom>
          <a:solidFill>
            <a:srgbClr val="F2F5F9"/>
          </a:solidFill>
          <a:ln>
            <a:noFill/>
          </a:ln>
        </p:spPr>
        <p:txBody>
          <a:bodyPr anchorCtr="0" anchor="ctr" bIns="91425" lIns="11885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This revealed that the model is somewhat accurate.</a:t>
            </a:r>
            <a:endParaRPr sz="1600">
              <a:solidFill>
                <a:schemeClr val="dk1"/>
              </a:solidFill>
              <a:latin typeface="Roboto"/>
              <a:ea typeface="Roboto"/>
              <a:cs typeface="Roboto"/>
              <a:sym typeface="Roboto"/>
            </a:endParaRPr>
          </a:p>
        </p:txBody>
      </p:sp>
      <p:grpSp>
        <p:nvGrpSpPr>
          <p:cNvPr id="3405" name="Google Shape;3405;p223"/>
          <p:cNvGrpSpPr/>
          <p:nvPr/>
        </p:nvGrpSpPr>
        <p:grpSpPr>
          <a:xfrm>
            <a:off x="429786" y="3826424"/>
            <a:ext cx="747674" cy="533702"/>
            <a:chOff x="453224" y="1424000"/>
            <a:chExt cx="510985" cy="364800"/>
          </a:xfrm>
        </p:grpSpPr>
        <p:sp>
          <p:nvSpPr>
            <p:cNvPr id="3406" name="Google Shape;3406;p22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407" name="Google Shape;3407;p22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408" name="Google Shape;3408;p223"/>
          <p:cNvSpPr/>
          <p:nvPr/>
        </p:nvSpPr>
        <p:spPr>
          <a:xfrm>
            <a:off x="1335075" y="3791625"/>
            <a:ext cx="3555000" cy="603300"/>
          </a:xfrm>
          <a:prstGeom prst="roundRect">
            <a:avLst>
              <a:gd fmla="val 16667" name="adj"/>
            </a:avLst>
          </a:prstGeom>
          <a:solidFill>
            <a:srgbClr val="F2F5F9"/>
          </a:solidFill>
          <a:ln>
            <a:noFill/>
          </a:ln>
        </p:spPr>
        <p:txBody>
          <a:bodyPr anchorCtr="0" anchor="ctr" bIns="91425" lIns="11885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However, can you trust that its predictions are correct?</a:t>
            </a:r>
            <a:endParaRPr sz="1600">
              <a:solidFill>
                <a:schemeClr val="dk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2" name="Shape 3412"/>
        <p:cNvGrpSpPr/>
        <p:nvPr/>
      </p:nvGrpSpPr>
      <p:grpSpPr>
        <a:xfrm>
          <a:off x="0" y="0"/>
          <a:ext cx="0" cy="0"/>
          <a:chOff x="0" y="0"/>
          <a:chExt cx="0" cy="0"/>
        </a:xfrm>
      </p:grpSpPr>
      <p:sp>
        <p:nvSpPr>
          <p:cNvPr id="3413" name="Google Shape;3413;p224"/>
          <p:cNvSpPr txBox="1"/>
          <p:nvPr>
            <p:ph type="title"/>
          </p:nvPr>
        </p:nvSpPr>
        <p:spPr>
          <a:xfrm>
            <a:off x="-200" y="275025"/>
            <a:ext cx="8687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a:t>
            </a:r>
            <a:r>
              <a:rPr lang="en"/>
              <a:t>ow sure are you that your models can actually predict diabetes?</a:t>
            </a:r>
            <a:endParaRPr/>
          </a:p>
        </p:txBody>
      </p:sp>
      <p:sp>
        <p:nvSpPr>
          <p:cNvPr id="3414" name="Google Shape;3414;p2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15" name="Google Shape;3415;p2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pic>
        <p:nvPicPr>
          <p:cNvPr id="3420" name="Google Shape;3420;p225"/>
          <p:cNvPicPr preferRelativeResize="0"/>
          <p:nvPr/>
        </p:nvPicPr>
        <p:blipFill>
          <a:blip r:embed="rId3">
            <a:alphaModFix/>
          </a:blip>
          <a:stretch>
            <a:fillRect/>
          </a:stretch>
        </p:blipFill>
        <p:spPr>
          <a:xfrm>
            <a:off x="0" y="0"/>
            <a:ext cx="9144000" cy="5143508"/>
          </a:xfrm>
          <a:prstGeom prst="rect">
            <a:avLst/>
          </a:prstGeom>
          <a:noFill/>
          <a:ln>
            <a:noFill/>
          </a:ln>
        </p:spPr>
      </p:pic>
      <p:sp>
        <p:nvSpPr>
          <p:cNvPr id="3421" name="Google Shape;3421;p2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22" name="Google Shape;3422;p2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423" name="Google Shape;3423;p225"/>
          <p:cNvSpPr/>
          <p:nvPr/>
        </p:nvSpPr>
        <p:spPr>
          <a:xfrm>
            <a:off x="1086250" y="994275"/>
            <a:ext cx="3310800" cy="3310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2400">
              <a:latin typeface="Roboto"/>
              <a:ea typeface="Roboto"/>
              <a:cs typeface="Roboto"/>
              <a:sym typeface="Roboto"/>
            </a:endParaRPr>
          </a:p>
        </p:txBody>
      </p:sp>
      <p:sp>
        <p:nvSpPr>
          <p:cNvPr id="3424" name="Google Shape;3424;p225"/>
          <p:cNvSpPr txBox="1"/>
          <p:nvPr/>
        </p:nvSpPr>
        <p:spPr>
          <a:xfrm>
            <a:off x="1604800" y="1296950"/>
            <a:ext cx="2273700" cy="13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0">
                <a:solidFill>
                  <a:srgbClr val="FFFFFF"/>
                </a:solidFill>
                <a:latin typeface="Roboto Light"/>
                <a:ea typeface="Roboto Light"/>
                <a:cs typeface="Roboto Light"/>
                <a:sym typeface="Roboto Light"/>
              </a:rPr>
              <a:t>78%</a:t>
            </a:r>
            <a:endParaRPr sz="8000">
              <a:solidFill>
                <a:srgbClr val="FFFFFF"/>
              </a:solidFill>
              <a:latin typeface="Roboto Light"/>
              <a:ea typeface="Roboto Light"/>
              <a:cs typeface="Roboto Light"/>
              <a:sym typeface="Roboto Light"/>
            </a:endParaRPr>
          </a:p>
        </p:txBody>
      </p:sp>
      <p:sp>
        <p:nvSpPr>
          <p:cNvPr id="3425" name="Google Shape;3425;p225"/>
          <p:cNvSpPr txBox="1"/>
          <p:nvPr/>
        </p:nvSpPr>
        <p:spPr>
          <a:xfrm>
            <a:off x="1422100" y="2347700"/>
            <a:ext cx="2639100" cy="19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400">
                <a:solidFill>
                  <a:srgbClr val="FFFFFF"/>
                </a:solidFill>
                <a:latin typeface="Roboto"/>
                <a:ea typeface="Roboto"/>
                <a:cs typeface="Roboto"/>
                <a:sym typeface="Roboto"/>
              </a:rPr>
              <a:t>sure, as </a:t>
            </a:r>
            <a:br>
              <a:rPr lang="en" sz="2400">
                <a:solidFill>
                  <a:srgbClr val="FFFFFF"/>
                </a:solidFill>
                <a:latin typeface="Roboto"/>
                <a:ea typeface="Roboto"/>
                <a:cs typeface="Roboto"/>
                <a:sym typeface="Roboto"/>
              </a:rPr>
            </a:br>
            <a:r>
              <a:rPr lang="en" sz="2400">
                <a:solidFill>
                  <a:srgbClr val="FFFFFF"/>
                </a:solidFill>
                <a:latin typeface="Roboto"/>
                <a:ea typeface="Roboto"/>
                <a:cs typeface="Roboto"/>
                <a:sym typeface="Roboto"/>
              </a:rPr>
              <a:t>described by </a:t>
            </a:r>
            <a:br>
              <a:rPr lang="en" sz="2400">
                <a:solidFill>
                  <a:srgbClr val="FFFFFF"/>
                </a:solidFill>
                <a:latin typeface="Roboto"/>
                <a:ea typeface="Roboto"/>
                <a:cs typeface="Roboto"/>
                <a:sym typeface="Roboto"/>
              </a:rPr>
            </a:br>
            <a:r>
              <a:rPr lang="en" sz="2400">
                <a:solidFill>
                  <a:srgbClr val="FFFFFF"/>
                </a:solidFill>
                <a:latin typeface="Roboto"/>
                <a:ea typeface="Roboto"/>
                <a:cs typeface="Roboto"/>
                <a:sym typeface="Roboto"/>
              </a:rPr>
              <a:t>the scored </a:t>
            </a:r>
            <a:br>
              <a:rPr lang="en" sz="2400">
                <a:solidFill>
                  <a:srgbClr val="FFFFFF"/>
                </a:solidFill>
                <a:latin typeface="Roboto"/>
                <a:ea typeface="Roboto"/>
                <a:cs typeface="Roboto"/>
                <a:sym typeface="Roboto"/>
              </a:rPr>
            </a:br>
            <a:r>
              <a:rPr lang="en" sz="2400">
                <a:solidFill>
                  <a:srgbClr val="FFFFFF"/>
                </a:solidFill>
                <a:latin typeface="Roboto"/>
                <a:ea typeface="Roboto"/>
                <a:cs typeface="Roboto"/>
                <a:sym typeface="Roboto"/>
              </a:rPr>
              <a:t>accuracy.</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226"/>
          <p:cNvSpPr txBox="1"/>
          <p:nvPr>
            <p:ph type="title"/>
          </p:nvPr>
        </p:nvSpPr>
        <p:spPr>
          <a:xfrm>
            <a:off x="-200" y="275025"/>
            <a:ext cx="8687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Would you feel comfortable giving the diagnosis of diabetes based on the predictions of the model?</a:t>
            </a:r>
            <a:endParaRPr/>
          </a:p>
        </p:txBody>
      </p:sp>
      <p:sp>
        <p:nvSpPr>
          <p:cNvPr id="3431" name="Google Shape;3431;p2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32" name="Google Shape;3432;p2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6" name="Shape 3436"/>
        <p:cNvGrpSpPr/>
        <p:nvPr/>
      </p:nvGrpSpPr>
      <p:grpSpPr>
        <a:xfrm>
          <a:off x="0" y="0"/>
          <a:ext cx="0" cy="0"/>
          <a:chOff x="0" y="0"/>
          <a:chExt cx="0" cy="0"/>
        </a:xfrm>
      </p:grpSpPr>
      <p:sp>
        <p:nvSpPr>
          <p:cNvPr id="3437" name="Google Shape;3437;p22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Answer</a:t>
            </a:r>
            <a:endParaRPr/>
          </a:p>
        </p:txBody>
      </p:sp>
      <p:sp>
        <p:nvSpPr>
          <p:cNvPr id="3438" name="Google Shape;3438;p227"/>
          <p:cNvSpPr txBox="1"/>
          <p:nvPr>
            <p:ph idx="1" type="subTitle"/>
          </p:nvPr>
        </p:nvSpPr>
        <p:spPr>
          <a:xfrm>
            <a:off x="476250" y="675975"/>
            <a:ext cx="2233800" cy="1076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6000"/>
              <a:t>No.</a:t>
            </a:r>
            <a:endParaRPr/>
          </a:p>
        </p:txBody>
      </p:sp>
      <p:sp>
        <p:nvSpPr>
          <p:cNvPr id="3439" name="Google Shape;3439;p2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40" name="Google Shape;3440;p2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3441" name="Google Shape;3441;p227"/>
          <p:cNvGraphicFramePr/>
          <p:nvPr/>
        </p:nvGraphicFramePr>
        <p:xfrm>
          <a:off x="323975" y="2104600"/>
          <a:ext cx="3000000" cy="3000000"/>
        </p:xfrm>
        <a:graphic>
          <a:graphicData uri="http://schemas.openxmlformats.org/drawingml/2006/table">
            <a:tbl>
              <a:tblPr>
                <a:noFill/>
                <a:tableStyleId>{42A78917-CEFC-4FF9-A52B-9332691CAA82}</a:tableStyleId>
              </a:tblPr>
              <a:tblGrid>
                <a:gridCol w="2107300"/>
                <a:gridCol w="2988750"/>
                <a:gridCol w="3187750"/>
              </a:tblGrid>
              <a:tr h="390500">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Roboto"/>
                          <a:ea typeface="Roboto"/>
                          <a:cs typeface="Roboto"/>
                          <a:sym typeface="Roboto"/>
                        </a:rPr>
                        <a:t>Test says you don’t have it</a:t>
                      </a:r>
                      <a:endParaRPr b="1">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Roboto"/>
                          <a:ea typeface="Roboto"/>
                          <a:cs typeface="Roboto"/>
                          <a:sym typeface="Roboto"/>
                        </a:rPr>
                        <a:t>Test says you do have it</a:t>
                      </a:r>
                      <a:endParaRPr b="1">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1015725">
                <a:tc>
                  <a:txBody>
                    <a:bodyPr/>
                    <a:lstStyle/>
                    <a:p>
                      <a:pPr indent="0" lvl="0" marL="0" rtl="0" algn="r">
                        <a:spcBef>
                          <a:spcPts val="0"/>
                        </a:spcBef>
                        <a:spcAft>
                          <a:spcPts val="0"/>
                        </a:spcAft>
                        <a:buNone/>
                      </a:pPr>
                      <a:r>
                        <a:rPr b="1" lang="en">
                          <a:latin typeface="Roboto"/>
                          <a:ea typeface="Roboto"/>
                          <a:cs typeface="Roboto"/>
                          <a:sym typeface="Roboto"/>
                        </a:rPr>
                        <a:t>You don’t really have it</a:t>
                      </a:r>
                      <a:endParaRPr b="1">
                        <a:latin typeface="Roboto"/>
                        <a:ea typeface="Roboto"/>
                        <a:cs typeface="Roboto"/>
                        <a:sym typeface="Roboto"/>
                      </a:endParaRPr>
                    </a:p>
                  </a:txBody>
                  <a:tcPr marT="91425" marB="91425" marR="18287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en" sz="3600">
                          <a:latin typeface="Oswald Medium"/>
                          <a:ea typeface="Oswald Medium"/>
                          <a:cs typeface="Oswald Medium"/>
                          <a:sym typeface="Oswald Medium"/>
                        </a:rPr>
                        <a:t>True Negative</a:t>
                      </a:r>
                      <a:endParaRPr sz="3600">
                        <a:latin typeface="Oswald Medium"/>
                        <a:ea typeface="Oswald Medium"/>
                        <a:cs typeface="Oswald Medium"/>
                        <a:sym typeface="Oswald Medium"/>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9EE244"/>
                    </a:solidFill>
                  </a:tcPr>
                </a:tc>
                <a:tc>
                  <a:txBody>
                    <a:bodyPr/>
                    <a:lstStyle/>
                    <a:p>
                      <a:pPr indent="0" lvl="0" marL="0" rtl="0" algn="ctr">
                        <a:lnSpc>
                          <a:spcPct val="85000"/>
                        </a:lnSpc>
                        <a:spcBef>
                          <a:spcPts val="0"/>
                        </a:spcBef>
                        <a:spcAft>
                          <a:spcPts val="0"/>
                        </a:spcAft>
                        <a:buNone/>
                      </a:pPr>
                      <a:r>
                        <a:rPr lang="en" sz="3600">
                          <a:solidFill>
                            <a:schemeClr val="dk1"/>
                          </a:solidFill>
                          <a:latin typeface="Oswald Medium"/>
                          <a:ea typeface="Oswald Medium"/>
                          <a:cs typeface="Oswald Medium"/>
                          <a:sym typeface="Oswald Medium"/>
                        </a:rPr>
                        <a:t>False </a:t>
                      </a:r>
                      <a:r>
                        <a:rPr lang="en" sz="3600">
                          <a:solidFill>
                            <a:schemeClr val="dk1"/>
                          </a:solidFill>
                          <a:latin typeface="Oswald Medium"/>
                          <a:ea typeface="Oswald Medium"/>
                          <a:cs typeface="Oswald Medium"/>
                          <a:sym typeface="Oswald Medium"/>
                        </a:rPr>
                        <a:t>Positive</a:t>
                      </a:r>
                      <a:endParaRPr sz="3600">
                        <a:latin typeface="Roboto Medium"/>
                        <a:ea typeface="Roboto Medium"/>
                        <a:cs typeface="Roboto Medium"/>
                        <a:sym typeface="Roboto Medium"/>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ECF48"/>
                    </a:solidFill>
                  </a:tcPr>
                </a:tc>
              </a:tr>
              <a:tr h="996675">
                <a:tc>
                  <a:txBody>
                    <a:bodyPr/>
                    <a:lstStyle/>
                    <a:p>
                      <a:pPr indent="0" lvl="0" marL="0" rtl="0" algn="r">
                        <a:spcBef>
                          <a:spcPts val="0"/>
                        </a:spcBef>
                        <a:spcAft>
                          <a:spcPts val="0"/>
                        </a:spcAft>
                        <a:buNone/>
                      </a:pPr>
                      <a:r>
                        <a:rPr b="1" lang="en">
                          <a:latin typeface="Roboto"/>
                          <a:ea typeface="Roboto"/>
                          <a:cs typeface="Roboto"/>
                          <a:sym typeface="Roboto"/>
                        </a:rPr>
                        <a:t>You do really have it</a:t>
                      </a:r>
                      <a:endParaRPr b="1">
                        <a:latin typeface="Roboto"/>
                        <a:ea typeface="Roboto"/>
                        <a:cs typeface="Roboto"/>
                        <a:sym typeface="Roboto"/>
                      </a:endParaRPr>
                    </a:p>
                  </a:txBody>
                  <a:tcPr marT="91425" marB="91425" marR="18287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lnSpc>
                          <a:spcPct val="85000"/>
                        </a:lnSpc>
                        <a:spcBef>
                          <a:spcPts val="0"/>
                        </a:spcBef>
                        <a:spcAft>
                          <a:spcPts val="0"/>
                        </a:spcAft>
                        <a:buNone/>
                      </a:pPr>
                      <a:r>
                        <a:rPr lang="en" sz="3600">
                          <a:solidFill>
                            <a:schemeClr val="dk1"/>
                          </a:solidFill>
                          <a:latin typeface="Oswald Medium"/>
                          <a:ea typeface="Oswald Medium"/>
                          <a:cs typeface="Oswald Medium"/>
                          <a:sym typeface="Oswald Medium"/>
                        </a:rPr>
                        <a:t>False </a:t>
                      </a:r>
                      <a:r>
                        <a:rPr lang="en" sz="3600">
                          <a:solidFill>
                            <a:schemeClr val="dk1"/>
                          </a:solidFill>
                          <a:latin typeface="Oswald Medium"/>
                          <a:ea typeface="Oswald Medium"/>
                          <a:cs typeface="Oswald Medium"/>
                          <a:sym typeface="Oswald Medium"/>
                        </a:rPr>
                        <a:t>Negative</a:t>
                      </a:r>
                      <a:endParaRPr sz="3600">
                        <a:latin typeface="Roboto Medium"/>
                        <a:ea typeface="Roboto Medium"/>
                        <a:cs typeface="Roboto Medium"/>
                        <a:sym typeface="Roboto Medium"/>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F992D"/>
                    </a:solidFill>
                  </a:tcPr>
                </a:tc>
                <a:tc>
                  <a:txBody>
                    <a:bodyPr/>
                    <a:lstStyle/>
                    <a:p>
                      <a:pPr indent="0" lvl="0" marL="0" rtl="0" algn="ctr">
                        <a:lnSpc>
                          <a:spcPct val="85000"/>
                        </a:lnSpc>
                        <a:spcBef>
                          <a:spcPts val="0"/>
                        </a:spcBef>
                        <a:spcAft>
                          <a:spcPts val="0"/>
                        </a:spcAft>
                        <a:buNone/>
                      </a:pPr>
                      <a:r>
                        <a:rPr lang="en" sz="3600">
                          <a:solidFill>
                            <a:schemeClr val="dk1"/>
                          </a:solidFill>
                          <a:latin typeface="Oswald Medium"/>
                          <a:ea typeface="Oswald Medium"/>
                          <a:cs typeface="Oswald Medium"/>
                          <a:sym typeface="Oswald Medium"/>
                        </a:rPr>
                        <a:t>True Positive</a:t>
                      </a:r>
                      <a:endParaRPr sz="3600">
                        <a:latin typeface="Roboto Medium"/>
                        <a:ea typeface="Roboto Medium"/>
                        <a:cs typeface="Roboto Medium"/>
                        <a:sym typeface="Roboto Medium"/>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F0000"/>
                    </a:solidFill>
                  </a:tcPr>
                </a:tc>
              </a:tr>
            </a:tbl>
          </a:graphicData>
        </a:graphic>
      </p:graphicFrame>
      <p:sp>
        <p:nvSpPr>
          <p:cNvPr id="3442" name="Google Shape;3442;p227"/>
          <p:cNvSpPr txBox="1"/>
          <p:nvPr>
            <p:ph idx="1" type="subTitle"/>
          </p:nvPr>
        </p:nvSpPr>
        <p:spPr>
          <a:xfrm>
            <a:off x="2428875" y="852375"/>
            <a:ext cx="7048500" cy="7239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prediction is not 100% accurate.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is room for error, and there are false positives. </a:t>
            </a:r>
            <a:endParaRPr b="1" sz="6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228"/>
          <p:cNvSpPr txBox="1"/>
          <p:nvPr>
            <p:ph type="title"/>
          </p:nvPr>
        </p:nvSpPr>
        <p:spPr>
          <a:xfrm>
            <a:off x="-200" y="275025"/>
            <a:ext cx="8687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better: </a:t>
            </a:r>
            <a:br>
              <a:rPr lang="en"/>
            </a:br>
            <a:r>
              <a:rPr lang="en"/>
              <a:t>the false-positive or false-negative?</a:t>
            </a:r>
            <a:endParaRPr/>
          </a:p>
        </p:txBody>
      </p:sp>
      <p:sp>
        <p:nvSpPr>
          <p:cNvPr id="3448" name="Google Shape;3448;p2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49" name="Google Shape;3449;p2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pic>
        <p:nvPicPr>
          <p:cNvPr id="2650" name="Google Shape;2650;p175"/>
          <p:cNvPicPr preferRelativeResize="0"/>
          <p:nvPr/>
        </p:nvPicPr>
        <p:blipFill rotWithShape="1">
          <a:blip r:embed="rId3">
            <a:alphaModFix/>
          </a:blip>
          <a:srcRect b="0" l="14028" r="901" t="0"/>
          <a:stretch/>
        </p:blipFill>
        <p:spPr>
          <a:xfrm>
            <a:off x="0" y="-50"/>
            <a:ext cx="9144003" cy="5143498"/>
          </a:xfrm>
          <a:prstGeom prst="rect">
            <a:avLst/>
          </a:prstGeom>
          <a:noFill/>
          <a:ln>
            <a:noFill/>
          </a:ln>
        </p:spPr>
      </p:pic>
      <p:sp>
        <p:nvSpPr>
          <p:cNvPr id="2651" name="Google Shape;2651;p175"/>
          <p:cNvSpPr txBox="1"/>
          <p:nvPr>
            <p:ph idx="1" type="subTitle"/>
          </p:nvPr>
        </p:nvSpPr>
        <p:spPr>
          <a:xfrm>
            <a:off x="0" y="675975"/>
            <a:ext cx="4619700" cy="3124500"/>
          </a:xfrm>
          <a:prstGeom prst="rect">
            <a:avLst/>
          </a:prstGeom>
        </p:spPr>
        <p:txBody>
          <a:bodyPr anchorCtr="0" anchor="t" bIns="91425" lIns="640075" spcFirstLastPara="1" rIns="274300"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Supervised learning requires us to feed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the correct answers to the model. </a:t>
            </a:r>
            <a:endParaRPr sz="3000">
              <a:latin typeface="Roboto Light"/>
              <a:ea typeface="Roboto Light"/>
              <a:cs typeface="Roboto Light"/>
              <a:sym typeface="Roboto Light"/>
            </a:endParaRPr>
          </a:p>
        </p:txBody>
      </p:sp>
      <p:sp>
        <p:nvSpPr>
          <p:cNvPr id="2652" name="Google Shape;2652;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3" name="Google Shape;2653;p1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pic>
        <p:nvPicPr>
          <p:cNvPr id="3454" name="Google Shape;3454;p229"/>
          <p:cNvPicPr preferRelativeResize="0"/>
          <p:nvPr/>
        </p:nvPicPr>
        <p:blipFill>
          <a:blip r:embed="rId3">
            <a:alphaModFix/>
          </a:blip>
          <a:stretch>
            <a:fillRect/>
          </a:stretch>
        </p:blipFill>
        <p:spPr>
          <a:xfrm>
            <a:off x="-12300" y="0"/>
            <a:ext cx="9168600" cy="5157340"/>
          </a:xfrm>
          <a:prstGeom prst="rect">
            <a:avLst/>
          </a:prstGeom>
          <a:noFill/>
          <a:ln>
            <a:noFill/>
          </a:ln>
        </p:spPr>
      </p:pic>
      <p:sp>
        <p:nvSpPr>
          <p:cNvPr id="3455" name="Google Shape;3455;p2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Answer</a:t>
            </a:r>
            <a:endParaRPr>
              <a:solidFill>
                <a:schemeClr val="dk1"/>
              </a:solidFill>
            </a:endParaRPr>
          </a:p>
          <a:p>
            <a:pPr indent="0" lvl="0" marL="0" rtl="0" algn="l">
              <a:spcBef>
                <a:spcPts val="0"/>
              </a:spcBef>
              <a:spcAft>
                <a:spcPts val="0"/>
              </a:spcAft>
              <a:buNone/>
            </a:pPr>
            <a:r>
              <a:t/>
            </a:r>
            <a:endParaRPr/>
          </a:p>
        </p:txBody>
      </p:sp>
      <p:sp>
        <p:nvSpPr>
          <p:cNvPr id="3456" name="Google Shape;3456;p2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57" name="Google Shape;3457;p229"/>
          <p:cNvSpPr txBox="1"/>
          <p:nvPr>
            <p:ph idx="1" type="subTitle"/>
          </p:nvPr>
        </p:nvSpPr>
        <p:spPr>
          <a:xfrm>
            <a:off x="0" y="675975"/>
            <a:ext cx="5105400" cy="2876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Neither option is preferred. </a:t>
            </a:r>
            <a:br>
              <a:rPr b="1" lang="en"/>
            </a:br>
            <a:r>
              <a:rPr b="1" lang="en"/>
              <a:t>Both leave opportunities for inaccuracy.</a:t>
            </a:r>
            <a:r>
              <a:rPr b="1" lang="en"/>
              <a:t> </a:t>
            </a:r>
            <a:endParaRPr b="1"/>
          </a:p>
          <a:p>
            <a:pPr indent="-180340" lvl="0" marL="320040" rtl="0" algn="l">
              <a:spcBef>
                <a:spcPts val="1000"/>
              </a:spcBef>
              <a:spcAft>
                <a:spcPts val="0"/>
              </a:spcAft>
              <a:buSzPts val="1400"/>
              <a:buChar char="●"/>
            </a:pPr>
            <a:r>
              <a:rPr lang="en" sz="1400"/>
              <a:t>However, in the case of a model that incorrectly flags patients as having diabetes, we can use additional tests to refine the prediction and filter out individuals who do not have diabetes.</a:t>
            </a:r>
            <a:endParaRPr sz="1400"/>
          </a:p>
          <a:p>
            <a:pPr indent="-180340" lvl="0" marL="320040" rtl="0" algn="l">
              <a:spcBef>
                <a:spcPts val="1000"/>
              </a:spcBef>
              <a:spcAft>
                <a:spcPts val="0"/>
              </a:spcAft>
              <a:buSzPts val="1400"/>
              <a:buChar char="●"/>
            </a:pPr>
            <a:r>
              <a:rPr lang="en" sz="1400"/>
              <a:t>This way, anyone with the potential of having </a:t>
            </a:r>
            <a:br>
              <a:rPr lang="en" sz="1400"/>
            </a:br>
            <a:r>
              <a:rPr lang="en" sz="1400"/>
              <a:t>the disease can be given the treatment and attention they need.</a:t>
            </a:r>
            <a:endParaRPr sz="1400"/>
          </a:p>
        </p:txBody>
      </p:sp>
      <p:cxnSp>
        <p:nvCxnSpPr>
          <p:cNvPr id="3458" name="Google Shape;3458;p2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sp>
        <p:nvSpPr>
          <p:cNvPr id="3463" name="Google Shape;3463;p230"/>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The process of evaluating a </a:t>
            </a:r>
            <a:br>
              <a:rPr lang="en"/>
            </a:br>
            <a:r>
              <a:rPr lang="en"/>
              <a:t>model requires more than simply scoring/measuring the model </a:t>
            </a:r>
            <a:br>
              <a:rPr lang="en"/>
            </a:br>
            <a:r>
              <a:rPr lang="en"/>
              <a:t>for accuracy. </a:t>
            </a:r>
            <a:endParaRPr/>
          </a:p>
        </p:txBody>
      </p:sp>
      <p:sp>
        <p:nvSpPr>
          <p:cNvPr id="3464" name="Google Shape;3464;p2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65" name="Google Shape;3465;p2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9" name="Shape 3469"/>
        <p:cNvGrpSpPr/>
        <p:nvPr/>
      </p:nvGrpSpPr>
      <p:grpSpPr>
        <a:xfrm>
          <a:off x="0" y="0"/>
          <a:ext cx="0" cy="0"/>
          <a:chOff x="0" y="0"/>
          <a:chExt cx="0" cy="0"/>
        </a:xfrm>
      </p:grpSpPr>
      <p:pic>
        <p:nvPicPr>
          <p:cNvPr id="3470" name="Google Shape;3470;p2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71" name="Google Shape;3471;p2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72" name="Google Shape;3472;p231"/>
          <p:cNvSpPr/>
          <p:nvPr/>
        </p:nvSpPr>
        <p:spPr>
          <a:xfrm>
            <a:off x="326675" y="1565200"/>
            <a:ext cx="3310800" cy="3310800"/>
          </a:xfrm>
          <a:prstGeom prst="ellipse">
            <a:avLst/>
          </a:prstGeom>
          <a:solidFill>
            <a:srgbClr val="FF0000">
              <a:alpha val="71520"/>
            </a:srgbClr>
          </a:solidFill>
          <a:ln>
            <a:noFill/>
          </a:ln>
        </p:spPr>
        <p:txBody>
          <a:bodyPr anchorCtr="0" anchor="ctr" bIns="91425" lIns="0" spcFirstLastPara="1" rIns="0" wrap="square" tIns="182875">
            <a:noAutofit/>
          </a:bodyPr>
          <a:lstStyle/>
          <a:p>
            <a:pPr indent="0" lvl="0" marL="0" rtl="0" algn="ctr">
              <a:spcBef>
                <a:spcPts val="0"/>
              </a:spcBef>
              <a:spcAft>
                <a:spcPts val="800"/>
              </a:spcAft>
              <a:buClr>
                <a:schemeClr val="dk1"/>
              </a:buClr>
              <a:buSzPts val="1100"/>
              <a:buFont typeface="Arial"/>
              <a:buNone/>
            </a:pPr>
            <a:r>
              <a:rPr lang="en" sz="1900">
                <a:solidFill>
                  <a:srgbClr val="FFFFFF"/>
                </a:solidFill>
                <a:latin typeface="Roboto"/>
                <a:ea typeface="Roboto"/>
                <a:cs typeface="Roboto"/>
                <a:sym typeface="Roboto"/>
              </a:rPr>
              <a:t>In addition to accuracy, we must measure for precision and recall, both of which can be used </a:t>
            </a:r>
            <a:br>
              <a:rPr lang="en" sz="1900">
                <a:solidFill>
                  <a:srgbClr val="FFFFFF"/>
                </a:solidFill>
                <a:latin typeface="Roboto"/>
                <a:ea typeface="Roboto"/>
                <a:cs typeface="Roboto"/>
                <a:sym typeface="Roboto"/>
              </a:rPr>
            </a:br>
            <a:r>
              <a:rPr lang="en" sz="1900">
                <a:solidFill>
                  <a:srgbClr val="FFFFFF"/>
                </a:solidFill>
                <a:latin typeface="Roboto"/>
                <a:ea typeface="Roboto"/>
                <a:cs typeface="Roboto"/>
                <a:sym typeface="Roboto"/>
              </a:rPr>
              <a:t>to eliminate </a:t>
            </a:r>
            <a:br>
              <a:rPr lang="en" sz="1900">
                <a:solidFill>
                  <a:srgbClr val="FFFFFF"/>
                </a:solidFill>
                <a:latin typeface="Roboto"/>
                <a:ea typeface="Roboto"/>
                <a:cs typeface="Roboto"/>
                <a:sym typeface="Roboto"/>
              </a:rPr>
            </a:br>
            <a:r>
              <a:rPr lang="en" sz="1900">
                <a:solidFill>
                  <a:srgbClr val="FFFFFF"/>
                </a:solidFill>
                <a:latin typeface="Roboto"/>
                <a:ea typeface="Roboto"/>
                <a:cs typeface="Roboto"/>
                <a:sym typeface="Roboto"/>
              </a:rPr>
              <a:t>false positives and false negatives.</a:t>
            </a:r>
            <a:endParaRPr sz="2000">
              <a:solidFill>
                <a:srgbClr val="FFFFFF"/>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6" name="Shape 3476"/>
        <p:cNvGrpSpPr/>
        <p:nvPr/>
      </p:nvGrpSpPr>
      <p:grpSpPr>
        <a:xfrm>
          <a:off x="0" y="0"/>
          <a:ext cx="0" cy="0"/>
          <a:chOff x="0" y="0"/>
          <a:chExt cx="0" cy="0"/>
        </a:xfrm>
      </p:grpSpPr>
      <p:sp>
        <p:nvSpPr>
          <p:cNvPr id="3477" name="Google Shape;3477;p2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478" name="Google Shape;3478;p2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2" name="Shape 3482"/>
        <p:cNvGrpSpPr/>
        <p:nvPr/>
      </p:nvGrpSpPr>
      <p:grpSpPr>
        <a:xfrm>
          <a:off x="0" y="0"/>
          <a:ext cx="0" cy="0"/>
          <a:chOff x="0" y="0"/>
          <a:chExt cx="0" cy="0"/>
        </a:xfrm>
      </p:grpSpPr>
      <p:sp>
        <p:nvSpPr>
          <p:cNvPr id="3483" name="Google Shape;3483;p2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84" name="Google Shape;3484;p2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485" name="Google Shape;3485;p23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Accuracy, Precision, Recall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9" name="Shape 3489"/>
        <p:cNvGrpSpPr/>
        <p:nvPr/>
      </p:nvGrpSpPr>
      <p:grpSpPr>
        <a:xfrm>
          <a:off x="0" y="0"/>
          <a:ext cx="0" cy="0"/>
          <a:chOff x="0" y="0"/>
          <a:chExt cx="0" cy="0"/>
        </a:xfrm>
      </p:grpSpPr>
      <p:sp>
        <p:nvSpPr>
          <p:cNvPr id="3490" name="Google Shape;3490;p234"/>
          <p:cNvSpPr/>
          <p:nvPr/>
        </p:nvSpPr>
        <p:spPr>
          <a:xfrm>
            <a:off x="1027825" y="2049125"/>
            <a:ext cx="4606115" cy="2387422"/>
          </a:xfrm>
          <a:custGeom>
            <a:rect b="b" l="l" r="r" t="t"/>
            <a:pathLst>
              <a:path extrusionOk="0" h="79093" w="232544">
                <a:moveTo>
                  <a:pt x="0" y="77146"/>
                </a:moveTo>
                <a:cubicBezTo>
                  <a:pt x="25838" y="64292"/>
                  <a:pt x="116272" y="-304"/>
                  <a:pt x="155029" y="20"/>
                </a:cubicBezTo>
                <a:cubicBezTo>
                  <a:pt x="193786" y="345"/>
                  <a:pt x="219625" y="65914"/>
                  <a:pt x="232544" y="79093"/>
                </a:cubicBezTo>
              </a:path>
            </a:pathLst>
          </a:custGeom>
          <a:noFill/>
          <a:ln cap="flat" cmpd="sng" w="76200">
            <a:solidFill>
              <a:srgbClr val="9EE244"/>
            </a:solidFill>
            <a:prstDash val="solid"/>
            <a:round/>
            <a:headEnd len="med" w="med" type="none"/>
            <a:tailEnd len="med" w="med" type="none"/>
          </a:ln>
        </p:spPr>
      </p:sp>
      <p:sp>
        <p:nvSpPr>
          <p:cNvPr id="3491" name="Google Shape;3491;p234"/>
          <p:cNvSpPr/>
          <p:nvPr/>
        </p:nvSpPr>
        <p:spPr>
          <a:xfrm flipH="1">
            <a:off x="3575775" y="2049125"/>
            <a:ext cx="4606115" cy="2387422"/>
          </a:xfrm>
          <a:custGeom>
            <a:rect b="b" l="l" r="r" t="t"/>
            <a:pathLst>
              <a:path extrusionOk="0" h="79093" w="232544">
                <a:moveTo>
                  <a:pt x="0" y="77146"/>
                </a:moveTo>
                <a:cubicBezTo>
                  <a:pt x="25838" y="64292"/>
                  <a:pt x="116272" y="-304"/>
                  <a:pt x="155029" y="20"/>
                </a:cubicBezTo>
                <a:cubicBezTo>
                  <a:pt x="193786" y="345"/>
                  <a:pt x="219625" y="65914"/>
                  <a:pt x="232544" y="79093"/>
                </a:cubicBezTo>
              </a:path>
            </a:pathLst>
          </a:custGeom>
          <a:noFill/>
          <a:ln cap="flat" cmpd="sng" w="76200">
            <a:solidFill>
              <a:srgbClr val="E51470"/>
            </a:solidFill>
            <a:prstDash val="solid"/>
            <a:round/>
            <a:headEnd len="med" w="med" type="none"/>
            <a:tailEnd len="med" w="med" type="none"/>
          </a:ln>
        </p:spPr>
      </p:sp>
      <p:sp>
        <p:nvSpPr>
          <p:cNvPr id="3492" name="Google Shape;3492;p2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Accuracy, Precision, and Recall</a:t>
            </a:r>
            <a:endParaRPr/>
          </a:p>
        </p:txBody>
      </p:sp>
      <p:sp>
        <p:nvSpPr>
          <p:cNvPr id="3493" name="Google Shape;3493;p2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94" name="Google Shape;3494;p2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495" name="Google Shape;3495;p2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Accuracy, precision, and recall are especially important for classification models that involve a binary decision problem. Binary decision problems have two possible correct answers:</a:t>
            </a:r>
            <a:r>
              <a:rPr lang="en">
                <a:solidFill>
                  <a:schemeClr val="dk1"/>
                </a:solidFill>
              </a:rPr>
              <a:t> </a:t>
            </a:r>
            <a:r>
              <a:rPr b="1" lang="en">
                <a:highlight>
                  <a:srgbClr val="9EE244"/>
                </a:highlight>
              </a:rPr>
              <a:t>True</a:t>
            </a:r>
            <a:r>
              <a:rPr b="1" lang="en">
                <a:highlight>
                  <a:srgbClr val="9EE244"/>
                </a:highlight>
              </a:rPr>
              <a:t> Positive</a:t>
            </a:r>
            <a:r>
              <a:rPr lang="en">
                <a:solidFill>
                  <a:schemeClr val="dk1"/>
                </a:solidFill>
              </a:rPr>
              <a:t> and </a:t>
            </a:r>
            <a:r>
              <a:rPr b="1" lang="en">
                <a:solidFill>
                  <a:srgbClr val="FFFFFF"/>
                </a:solidFill>
                <a:highlight>
                  <a:srgbClr val="E51470"/>
                </a:highlight>
              </a:rPr>
              <a:t>True Negative</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cxnSp>
        <p:nvCxnSpPr>
          <p:cNvPr id="3496" name="Google Shape;3496;p234"/>
          <p:cNvCxnSpPr/>
          <p:nvPr/>
        </p:nvCxnSpPr>
        <p:spPr>
          <a:xfrm>
            <a:off x="560200" y="4408950"/>
            <a:ext cx="8131200" cy="0"/>
          </a:xfrm>
          <a:prstGeom prst="straightConnector1">
            <a:avLst/>
          </a:prstGeom>
          <a:noFill/>
          <a:ln cap="flat" cmpd="sng" w="114300">
            <a:solidFill>
              <a:srgbClr val="000000"/>
            </a:solidFill>
            <a:prstDash val="solid"/>
            <a:round/>
            <a:headEnd len="med" w="med" type="none"/>
            <a:tailEnd len="med" w="med" type="none"/>
          </a:ln>
        </p:spPr>
      </p:cxnSp>
      <p:sp>
        <p:nvSpPr>
          <p:cNvPr id="3497" name="Google Shape;3497;p234"/>
          <p:cNvSpPr txBox="1"/>
          <p:nvPr/>
        </p:nvSpPr>
        <p:spPr>
          <a:xfrm>
            <a:off x="2556700" y="2999400"/>
            <a:ext cx="4158000" cy="18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True positive                                       True negative</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False positive                                     False negative</a:t>
            </a:r>
            <a:endParaRPr b="1">
              <a:latin typeface="Roboto"/>
              <a:ea typeface="Roboto"/>
              <a:cs typeface="Roboto"/>
              <a:sym typeface="Roboto"/>
            </a:endParaRPr>
          </a:p>
        </p:txBody>
      </p:sp>
      <p:cxnSp>
        <p:nvCxnSpPr>
          <p:cNvPr id="3498" name="Google Shape;3498;p234"/>
          <p:cNvCxnSpPr/>
          <p:nvPr/>
        </p:nvCxnSpPr>
        <p:spPr>
          <a:xfrm flipH="1" rot="10800000">
            <a:off x="3822625" y="3872900"/>
            <a:ext cx="463200" cy="802200"/>
          </a:xfrm>
          <a:prstGeom prst="straightConnector1">
            <a:avLst/>
          </a:prstGeom>
          <a:noFill/>
          <a:ln cap="flat" cmpd="sng" w="28575">
            <a:solidFill>
              <a:srgbClr val="000000"/>
            </a:solidFill>
            <a:prstDash val="solid"/>
            <a:round/>
            <a:headEnd len="med" w="med" type="none"/>
            <a:tailEnd len="med" w="med" type="stealth"/>
          </a:ln>
        </p:spPr>
      </p:cxnSp>
      <p:cxnSp>
        <p:nvCxnSpPr>
          <p:cNvPr id="3499" name="Google Shape;3499;p234"/>
          <p:cNvCxnSpPr/>
          <p:nvPr/>
        </p:nvCxnSpPr>
        <p:spPr>
          <a:xfrm rot="10800000">
            <a:off x="4830300" y="3872900"/>
            <a:ext cx="463200" cy="802200"/>
          </a:xfrm>
          <a:prstGeom prst="straightConnector1">
            <a:avLst/>
          </a:prstGeom>
          <a:noFill/>
          <a:ln cap="flat" cmpd="sng" w="28575">
            <a:solidFill>
              <a:srgbClr val="000000"/>
            </a:solidFill>
            <a:prstDash val="solid"/>
            <a:round/>
            <a:headEnd len="med" w="med" type="none"/>
            <a:tailEnd len="med" w="med" type="stealth"/>
          </a:ln>
        </p:spPr>
      </p:cxnSp>
      <p:cxnSp>
        <p:nvCxnSpPr>
          <p:cNvPr id="3500" name="Google Shape;3500;p234"/>
          <p:cNvCxnSpPr/>
          <p:nvPr/>
        </p:nvCxnSpPr>
        <p:spPr>
          <a:xfrm rot="10800000">
            <a:off x="4625800" y="1888275"/>
            <a:ext cx="0" cy="24525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4" name="Shape 3504"/>
        <p:cNvGrpSpPr/>
        <p:nvPr/>
      </p:nvGrpSpPr>
      <p:grpSpPr>
        <a:xfrm>
          <a:off x="0" y="0"/>
          <a:ext cx="0" cy="0"/>
          <a:chOff x="0" y="0"/>
          <a:chExt cx="0" cy="0"/>
        </a:xfrm>
      </p:grpSpPr>
      <p:grpSp>
        <p:nvGrpSpPr>
          <p:cNvPr id="3505" name="Google Shape;3505;p235"/>
          <p:cNvGrpSpPr/>
          <p:nvPr/>
        </p:nvGrpSpPr>
        <p:grpSpPr>
          <a:xfrm>
            <a:off x="3606000" y="2351600"/>
            <a:ext cx="2001250" cy="2036782"/>
            <a:chOff x="3606000" y="2351600"/>
            <a:chExt cx="2001250" cy="2036782"/>
          </a:xfrm>
        </p:grpSpPr>
        <p:sp>
          <p:nvSpPr>
            <p:cNvPr id="3506" name="Google Shape;3506;p235"/>
            <p:cNvSpPr/>
            <p:nvPr/>
          </p:nvSpPr>
          <p:spPr>
            <a:xfrm rot="-615">
              <a:off x="3606150" y="2732832"/>
              <a:ext cx="1676100" cy="1655400"/>
            </a:xfrm>
            <a:prstGeom prst="triangle">
              <a:avLst>
                <a:gd fmla="val 43782"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35"/>
            <p:cNvSpPr/>
            <p:nvPr/>
          </p:nvSpPr>
          <p:spPr>
            <a:xfrm>
              <a:off x="4023850" y="2646175"/>
              <a:ext cx="1583400" cy="1742100"/>
            </a:xfrm>
            <a:prstGeom prst="triangle">
              <a:avLst>
                <a:gd fmla="val 49447"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35"/>
            <p:cNvSpPr/>
            <p:nvPr/>
          </p:nvSpPr>
          <p:spPr>
            <a:xfrm>
              <a:off x="4327325" y="2351600"/>
              <a:ext cx="563700" cy="848400"/>
            </a:xfrm>
            <a:prstGeom prst="diamond">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9" name="Google Shape;3509;p2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Accuracy, Precision, and Recall</a:t>
            </a:r>
            <a:endParaRPr/>
          </a:p>
        </p:txBody>
      </p:sp>
      <p:sp>
        <p:nvSpPr>
          <p:cNvPr id="3510" name="Google Shape;3510;p2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11" name="Google Shape;3511;p2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512" name="Google Shape;3512;p2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Inaccurate and imprecise models will return false positives and false negatives.</a:t>
            </a:r>
            <a:endParaRPr/>
          </a:p>
        </p:txBody>
      </p:sp>
      <p:sp>
        <p:nvSpPr>
          <p:cNvPr id="3513" name="Google Shape;3513;p235"/>
          <p:cNvSpPr/>
          <p:nvPr/>
        </p:nvSpPr>
        <p:spPr>
          <a:xfrm>
            <a:off x="1027825" y="2049125"/>
            <a:ext cx="4606115" cy="2387422"/>
          </a:xfrm>
          <a:custGeom>
            <a:rect b="b" l="l" r="r" t="t"/>
            <a:pathLst>
              <a:path extrusionOk="0" h="79093" w="232544">
                <a:moveTo>
                  <a:pt x="0" y="77146"/>
                </a:moveTo>
                <a:cubicBezTo>
                  <a:pt x="25838" y="64292"/>
                  <a:pt x="116272" y="-304"/>
                  <a:pt x="155029" y="20"/>
                </a:cubicBezTo>
                <a:cubicBezTo>
                  <a:pt x="193786" y="345"/>
                  <a:pt x="219625" y="65914"/>
                  <a:pt x="232544" y="79093"/>
                </a:cubicBezTo>
              </a:path>
            </a:pathLst>
          </a:custGeom>
          <a:noFill/>
          <a:ln cap="flat" cmpd="sng" w="76200">
            <a:solidFill>
              <a:srgbClr val="9EE244"/>
            </a:solidFill>
            <a:prstDash val="solid"/>
            <a:round/>
            <a:headEnd len="med" w="med" type="none"/>
            <a:tailEnd len="med" w="med" type="none"/>
          </a:ln>
        </p:spPr>
      </p:sp>
      <p:sp>
        <p:nvSpPr>
          <p:cNvPr id="3514" name="Google Shape;3514;p235"/>
          <p:cNvSpPr/>
          <p:nvPr/>
        </p:nvSpPr>
        <p:spPr>
          <a:xfrm flipH="1">
            <a:off x="3575775" y="2049125"/>
            <a:ext cx="4606115" cy="2387422"/>
          </a:xfrm>
          <a:custGeom>
            <a:rect b="b" l="l" r="r" t="t"/>
            <a:pathLst>
              <a:path extrusionOk="0" h="79093" w="232544">
                <a:moveTo>
                  <a:pt x="0" y="77146"/>
                </a:moveTo>
                <a:cubicBezTo>
                  <a:pt x="25838" y="64292"/>
                  <a:pt x="116272" y="-304"/>
                  <a:pt x="155029" y="20"/>
                </a:cubicBezTo>
                <a:cubicBezTo>
                  <a:pt x="193786" y="345"/>
                  <a:pt x="219625" y="65914"/>
                  <a:pt x="232544" y="79093"/>
                </a:cubicBezTo>
              </a:path>
            </a:pathLst>
          </a:custGeom>
          <a:noFill/>
          <a:ln cap="flat" cmpd="sng" w="76200">
            <a:solidFill>
              <a:srgbClr val="E51470"/>
            </a:solidFill>
            <a:prstDash val="solid"/>
            <a:round/>
            <a:headEnd len="med" w="med" type="none"/>
            <a:tailEnd len="med" w="med" type="none"/>
          </a:ln>
        </p:spPr>
      </p:sp>
      <p:cxnSp>
        <p:nvCxnSpPr>
          <p:cNvPr id="3515" name="Google Shape;3515;p235"/>
          <p:cNvCxnSpPr/>
          <p:nvPr/>
        </p:nvCxnSpPr>
        <p:spPr>
          <a:xfrm>
            <a:off x="560200" y="4408950"/>
            <a:ext cx="8131200" cy="0"/>
          </a:xfrm>
          <a:prstGeom prst="straightConnector1">
            <a:avLst/>
          </a:prstGeom>
          <a:noFill/>
          <a:ln cap="flat" cmpd="sng" w="114300">
            <a:solidFill>
              <a:srgbClr val="000000"/>
            </a:solidFill>
            <a:prstDash val="solid"/>
            <a:round/>
            <a:headEnd len="med" w="med" type="none"/>
            <a:tailEnd len="med" w="med" type="none"/>
          </a:ln>
        </p:spPr>
      </p:cxnSp>
      <p:sp>
        <p:nvSpPr>
          <p:cNvPr id="3516" name="Google Shape;3516;p235"/>
          <p:cNvSpPr txBox="1"/>
          <p:nvPr/>
        </p:nvSpPr>
        <p:spPr>
          <a:xfrm>
            <a:off x="2556700" y="2999400"/>
            <a:ext cx="4158000" cy="18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True positive                                       True negative</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False positive                                     False negative</a:t>
            </a:r>
            <a:endParaRPr b="1">
              <a:latin typeface="Roboto"/>
              <a:ea typeface="Roboto"/>
              <a:cs typeface="Roboto"/>
              <a:sym typeface="Roboto"/>
            </a:endParaRPr>
          </a:p>
        </p:txBody>
      </p:sp>
      <p:cxnSp>
        <p:nvCxnSpPr>
          <p:cNvPr id="3517" name="Google Shape;3517;p235"/>
          <p:cNvCxnSpPr/>
          <p:nvPr/>
        </p:nvCxnSpPr>
        <p:spPr>
          <a:xfrm flipH="1" rot="10800000">
            <a:off x="3822625" y="3872900"/>
            <a:ext cx="463200" cy="802200"/>
          </a:xfrm>
          <a:prstGeom prst="straightConnector1">
            <a:avLst/>
          </a:prstGeom>
          <a:noFill/>
          <a:ln cap="flat" cmpd="sng" w="28575">
            <a:solidFill>
              <a:srgbClr val="000000"/>
            </a:solidFill>
            <a:prstDash val="solid"/>
            <a:round/>
            <a:headEnd len="med" w="med" type="none"/>
            <a:tailEnd len="med" w="med" type="stealth"/>
          </a:ln>
        </p:spPr>
      </p:cxnSp>
      <p:cxnSp>
        <p:nvCxnSpPr>
          <p:cNvPr id="3518" name="Google Shape;3518;p235"/>
          <p:cNvCxnSpPr/>
          <p:nvPr/>
        </p:nvCxnSpPr>
        <p:spPr>
          <a:xfrm rot="10800000">
            <a:off x="4830300" y="3872900"/>
            <a:ext cx="463200" cy="802200"/>
          </a:xfrm>
          <a:prstGeom prst="straightConnector1">
            <a:avLst/>
          </a:prstGeom>
          <a:noFill/>
          <a:ln cap="flat" cmpd="sng" w="28575">
            <a:solidFill>
              <a:srgbClr val="000000"/>
            </a:solidFill>
            <a:prstDash val="solid"/>
            <a:round/>
            <a:headEnd len="med" w="med" type="none"/>
            <a:tailEnd len="med" w="med" type="stealth"/>
          </a:ln>
        </p:spPr>
      </p:cxnSp>
      <p:cxnSp>
        <p:nvCxnSpPr>
          <p:cNvPr id="3519" name="Google Shape;3519;p235"/>
          <p:cNvCxnSpPr/>
          <p:nvPr/>
        </p:nvCxnSpPr>
        <p:spPr>
          <a:xfrm rot="10800000">
            <a:off x="4625800" y="1878375"/>
            <a:ext cx="0" cy="24624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3" name="Shape 3523"/>
        <p:cNvGrpSpPr/>
        <p:nvPr/>
      </p:nvGrpSpPr>
      <p:grpSpPr>
        <a:xfrm>
          <a:off x="0" y="0"/>
          <a:ext cx="0" cy="0"/>
          <a:chOff x="0" y="0"/>
          <a:chExt cx="0" cy="0"/>
        </a:xfrm>
      </p:grpSpPr>
      <p:sp>
        <p:nvSpPr>
          <p:cNvPr id="3524" name="Google Shape;3524;p236"/>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200">
                <a:highlight>
                  <a:srgbClr val="FFFF00"/>
                </a:highlight>
              </a:rPr>
              <a:t>Accuracy</a:t>
            </a:r>
            <a:r>
              <a:rPr lang="en" sz="3200"/>
              <a:t> </a:t>
            </a:r>
            <a:r>
              <a:rPr lang="en" sz="3200">
                <a:solidFill>
                  <a:schemeClr val="dk1"/>
                </a:solidFill>
              </a:rPr>
              <a:t>is how often the model is correct—the ratio of correctly predicted observations to the total number of observations</a:t>
            </a:r>
            <a:r>
              <a:rPr lang="en" sz="3200"/>
              <a:t>. </a:t>
            </a:r>
            <a:endParaRPr sz="3200"/>
          </a:p>
        </p:txBody>
      </p:sp>
      <p:sp>
        <p:nvSpPr>
          <p:cNvPr id="3525" name="Google Shape;3525;p2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26" name="Google Shape;3526;p2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0" name="Shape 3530"/>
        <p:cNvGrpSpPr/>
        <p:nvPr/>
      </p:nvGrpSpPr>
      <p:grpSpPr>
        <a:xfrm>
          <a:off x="0" y="0"/>
          <a:ext cx="0" cy="0"/>
          <a:chOff x="0" y="0"/>
          <a:chExt cx="0" cy="0"/>
        </a:xfrm>
      </p:grpSpPr>
      <p:sp>
        <p:nvSpPr>
          <p:cNvPr id="3531" name="Google Shape;3531;p2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Accuracy</a:t>
            </a:r>
            <a:endParaRPr/>
          </a:p>
        </p:txBody>
      </p:sp>
      <p:sp>
        <p:nvSpPr>
          <p:cNvPr id="3532" name="Google Shape;3532;p2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33" name="Google Shape;3533;p2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534" name="Google Shape;3534;p237"/>
          <p:cNvSpPr txBox="1"/>
          <p:nvPr>
            <p:ph idx="1" type="subTitle"/>
          </p:nvPr>
        </p:nvSpPr>
        <p:spPr>
          <a:xfrm>
            <a:off x="0" y="675975"/>
            <a:ext cx="9144000" cy="1173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Scoring will reveal how accurate the model is. However, it does not communicate how precise it is.</a:t>
            </a:r>
            <a:endParaRPr/>
          </a:p>
        </p:txBody>
      </p:sp>
      <p:graphicFrame>
        <p:nvGraphicFramePr>
          <p:cNvPr id="3535" name="Google Shape;3535;p237"/>
          <p:cNvGraphicFramePr/>
          <p:nvPr/>
        </p:nvGraphicFramePr>
        <p:xfrm>
          <a:off x="475325" y="2479800"/>
          <a:ext cx="3000000" cy="3000000"/>
        </p:xfrm>
        <a:graphic>
          <a:graphicData uri="http://schemas.openxmlformats.org/drawingml/2006/table">
            <a:tbl>
              <a:tblPr>
                <a:noFill/>
                <a:tableStyleId>{42A78917-CEFC-4FF9-A52B-9332691CAA82}</a:tableStyleId>
              </a:tblPr>
              <a:tblGrid>
                <a:gridCol w="1607600"/>
                <a:gridCol w="1607600"/>
                <a:gridCol w="1607600"/>
                <a:gridCol w="1607600"/>
              </a:tblGrid>
              <a:tr h="1581625">
                <a:tc>
                  <a:txBody>
                    <a:bodyPr/>
                    <a:lstStyle/>
                    <a:p>
                      <a:pPr indent="0" lvl="0" marL="0" rtl="0" algn="ctr">
                        <a:spcBef>
                          <a:spcPts val="0"/>
                        </a:spcBef>
                        <a:spcAft>
                          <a:spcPts val="0"/>
                        </a:spcAft>
                        <a:buNone/>
                      </a:pPr>
                      <a:r>
                        <a:t/>
                      </a:r>
                      <a:endParaRPr sz="18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Training Set </a:t>
                      </a:r>
                      <a:endParaRPr sz="1800">
                        <a:latin typeface="Roboto Medium"/>
                        <a:ea typeface="Roboto Medium"/>
                        <a:cs typeface="Roboto Medium"/>
                        <a:sym typeface="Roboto Medium"/>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8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Roboto Medium"/>
                          <a:ea typeface="Roboto Medium"/>
                          <a:cs typeface="Roboto Medium"/>
                          <a:sym typeface="Roboto Medium"/>
                        </a:rPr>
                        <a:t>Validation Set</a:t>
                      </a:r>
                      <a:endParaRPr sz="1800">
                        <a:latin typeface="Roboto Medium"/>
                        <a:ea typeface="Roboto Medium"/>
                        <a:cs typeface="Roboto Medium"/>
                        <a:sym typeface="Roboto Medium"/>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ECF48"/>
                    </a:solidFill>
                  </a:tcPr>
                </a:tc>
              </a:tr>
            </a:tbl>
          </a:graphicData>
        </a:graphic>
      </p:graphicFrame>
      <p:sp>
        <p:nvSpPr>
          <p:cNvPr id="3536" name="Google Shape;3536;p237"/>
          <p:cNvSpPr txBox="1"/>
          <p:nvPr/>
        </p:nvSpPr>
        <p:spPr>
          <a:xfrm>
            <a:off x="2546950" y="1848875"/>
            <a:ext cx="1607700" cy="6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37"/>
          <p:cNvSpPr txBox="1"/>
          <p:nvPr/>
        </p:nvSpPr>
        <p:spPr>
          <a:xfrm>
            <a:off x="475325" y="1923500"/>
            <a:ext cx="84402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Data Set</a:t>
            </a:r>
            <a:endParaRPr sz="1800">
              <a:latin typeface="Roboto Medium"/>
              <a:ea typeface="Roboto Medium"/>
              <a:cs typeface="Roboto Medium"/>
              <a:sym typeface="Roboto Medium"/>
            </a:endParaRPr>
          </a:p>
        </p:txBody>
      </p:sp>
      <p:cxnSp>
        <p:nvCxnSpPr>
          <p:cNvPr id="3538" name="Google Shape;3538;p237"/>
          <p:cNvCxnSpPr/>
          <p:nvPr/>
        </p:nvCxnSpPr>
        <p:spPr>
          <a:xfrm rot="10800000">
            <a:off x="902050" y="2164325"/>
            <a:ext cx="3252600" cy="0"/>
          </a:xfrm>
          <a:prstGeom prst="straightConnector1">
            <a:avLst/>
          </a:prstGeom>
          <a:noFill/>
          <a:ln cap="flat" cmpd="sng" w="28575">
            <a:solidFill>
              <a:srgbClr val="000000"/>
            </a:solidFill>
            <a:prstDash val="solid"/>
            <a:round/>
            <a:headEnd len="med" w="med" type="none"/>
            <a:tailEnd len="med" w="med" type="triangle"/>
          </a:ln>
        </p:spPr>
      </p:cxnSp>
      <p:cxnSp>
        <p:nvCxnSpPr>
          <p:cNvPr id="3539" name="Google Shape;3539;p237"/>
          <p:cNvCxnSpPr/>
          <p:nvPr/>
        </p:nvCxnSpPr>
        <p:spPr>
          <a:xfrm>
            <a:off x="5212575" y="2137325"/>
            <a:ext cx="3252600" cy="0"/>
          </a:xfrm>
          <a:prstGeom prst="straightConnector1">
            <a:avLst/>
          </a:prstGeom>
          <a:noFill/>
          <a:ln cap="flat" cmpd="sng" w="28575">
            <a:solidFill>
              <a:srgbClr val="000000"/>
            </a:solidFill>
            <a:prstDash val="solid"/>
            <a:round/>
            <a:headEnd len="med" w="med" type="none"/>
            <a:tailEnd len="med" w="med" type="triangle"/>
          </a:ln>
        </p:spPr>
      </p:cxnSp>
      <p:cxnSp>
        <p:nvCxnSpPr>
          <p:cNvPr id="3540" name="Google Shape;3540;p237"/>
          <p:cNvCxnSpPr/>
          <p:nvPr/>
        </p:nvCxnSpPr>
        <p:spPr>
          <a:xfrm rot="10800000">
            <a:off x="742775" y="3270613"/>
            <a:ext cx="1424400" cy="0"/>
          </a:xfrm>
          <a:prstGeom prst="straightConnector1">
            <a:avLst/>
          </a:prstGeom>
          <a:noFill/>
          <a:ln cap="flat" cmpd="sng" w="28575">
            <a:solidFill>
              <a:srgbClr val="000000"/>
            </a:solidFill>
            <a:prstDash val="solid"/>
            <a:round/>
            <a:headEnd len="med" w="med" type="none"/>
            <a:tailEnd len="med" w="med" type="triangle"/>
          </a:ln>
        </p:spPr>
      </p:cxnSp>
      <p:cxnSp>
        <p:nvCxnSpPr>
          <p:cNvPr id="3541" name="Google Shape;3541;p237"/>
          <p:cNvCxnSpPr/>
          <p:nvPr/>
        </p:nvCxnSpPr>
        <p:spPr>
          <a:xfrm>
            <a:off x="3602350" y="3270600"/>
            <a:ext cx="1424400" cy="0"/>
          </a:xfrm>
          <a:prstGeom prst="straightConnector1">
            <a:avLst/>
          </a:prstGeom>
          <a:noFill/>
          <a:ln cap="flat" cmpd="sng" w="28575">
            <a:solidFill>
              <a:srgbClr val="000000"/>
            </a:solidFill>
            <a:prstDash val="solid"/>
            <a:round/>
            <a:headEnd len="med" w="med" type="none"/>
            <a:tailEnd len="med" w="med" type="triangle"/>
          </a:ln>
        </p:spPr>
      </p:cxnSp>
      <p:graphicFrame>
        <p:nvGraphicFramePr>
          <p:cNvPr id="3542" name="Google Shape;3542;p237"/>
          <p:cNvGraphicFramePr/>
          <p:nvPr/>
        </p:nvGraphicFramePr>
        <p:xfrm>
          <a:off x="7185875" y="2488038"/>
          <a:ext cx="3000000" cy="3000000"/>
        </p:xfrm>
        <a:graphic>
          <a:graphicData uri="http://schemas.openxmlformats.org/drawingml/2006/table">
            <a:tbl>
              <a:tblPr>
                <a:noFill/>
                <a:tableStyleId>{42A78917-CEFC-4FF9-A52B-9332691CAA82}</a:tableStyleId>
              </a:tblPr>
              <a:tblGrid>
                <a:gridCol w="1607600"/>
              </a:tblGrid>
              <a:tr h="1581625">
                <a:tc>
                  <a:txBody>
                    <a:bodyPr/>
                    <a:lstStyle/>
                    <a:p>
                      <a:pPr indent="0" lvl="0" marL="0" rtl="0" algn="ctr">
                        <a:spcBef>
                          <a:spcPts val="0"/>
                        </a:spcBef>
                        <a:spcAft>
                          <a:spcPts val="0"/>
                        </a:spcAft>
                        <a:buNone/>
                      </a:pPr>
                      <a:r>
                        <a:rPr lang="en" sz="1800">
                          <a:latin typeface="Roboto"/>
                          <a:ea typeface="Roboto"/>
                          <a:cs typeface="Roboto"/>
                          <a:sym typeface="Roboto"/>
                        </a:rPr>
                        <a:t>Test Set </a:t>
                      </a:r>
                      <a:endParaRPr sz="18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FA786"/>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6" name="Shape 3546"/>
        <p:cNvGrpSpPr/>
        <p:nvPr/>
      </p:nvGrpSpPr>
      <p:grpSpPr>
        <a:xfrm>
          <a:off x="0" y="0"/>
          <a:ext cx="0" cy="0"/>
          <a:chOff x="0" y="0"/>
          <a:chExt cx="0" cy="0"/>
        </a:xfrm>
      </p:grpSpPr>
      <p:sp>
        <p:nvSpPr>
          <p:cNvPr id="3547" name="Google Shape;3547;p2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Accuracy</a:t>
            </a:r>
            <a:endParaRPr>
              <a:solidFill>
                <a:schemeClr val="dk1"/>
              </a:solidFill>
            </a:endParaRPr>
          </a:p>
          <a:p>
            <a:pPr indent="0" lvl="0" marL="0" rtl="0" algn="l">
              <a:spcBef>
                <a:spcPts val="0"/>
              </a:spcBef>
              <a:spcAft>
                <a:spcPts val="0"/>
              </a:spcAft>
              <a:buNone/>
            </a:pPr>
            <a:r>
              <a:t/>
            </a:r>
            <a:endParaRPr/>
          </a:p>
        </p:txBody>
      </p:sp>
      <p:sp>
        <p:nvSpPr>
          <p:cNvPr id="3548" name="Google Shape;3548;p2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Accuracy can be very susceptible to imbalanced classes. In the case of identifying poor loan candidates, the number of good loans greatly outweighs the number of at-risk loans. In this case, it can be really easy for the model to only care about the good loans, because these have the biggest impact on accuracy. However, we also care about the at-risk loans, so we need a metric that can help us evaluate each class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Calculation:</a:t>
            </a:r>
            <a:endParaRPr b="1"/>
          </a:p>
        </p:txBody>
      </p:sp>
      <p:sp>
        <p:nvSpPr>
          <p:cNvPr id="3549" name="Google Shape;3549;p2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50" name="Google Shape;3550;p2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551" name="Google Shape;3551;p238"/>
          <p:cNvSpPr txBox="1"/>
          <p:nvPr/>
        </p:nvSpPr>
        <p:spPr>
          <a:xfrm>
            <a:off x="467400" y="3029525"/>
            <a:ext cx="8209200" cy="1067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Inconsolata"/>
                <a:ea typeface="Inconsolata"/>
                <a:cs typeface="Inconsolata"/>
                <a:sym typeface="Inconsolata"/>
              </a:rPr>
              <a:t>(TP + TN) / (TP + TN + FP + FN)</a:t>
            </a:r>
            <a:endParaRPr sz="3600">
              <a:solidFill>
                <a:srgbClr val="FFFFFF"/>
              </a:solidFill>
              <a:latin typeface="Inconsolata"/>
              <a:ea typeface="Inconsolata"/>
              <a:cs typeface="Inconsolata"/>
              <a:sym typeface="Inconsolat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pic>
        <p:nvPicPr>
          <p:cNvPr id="2658" name="Google Shape;2658;p176"/>
          <p:cNvPicPr preferRelativeResize="0"/>
          <p:nvPr/>
        </p:nvPicPr>
        <p:blipFill>
          <a:blip r:embed="rId3">
            <a:alphaModFix/>
          </a:blip>
          <a:stretch>
            <a:fillRect/>
          </a:stretch>
        </p:blipFill>
        <p:spPr>
          <a:xfrm rot="1560041">
            <a:off x="7557861" y="3526189"/>
            <a:ext cx="862481" cy="862903"/>
          </a:xfrm>
          <a:prstGeom prst="rect">
            <a:avLst/>
          </a:prstGeom>
          <a:noFill/>
          <a:ln>
            <a:noFill/>
          </a:ln>
        </p:spPr>
      </p:pic>
      <p:pic>
        <p:nvPicPr>
          <p:cNvPr id="2659" name="Google Shape;2659;p176"/>
          <p:cNvPicPr preferRelativeResize="0"/>
          <p:nvPr/>
        </p:nvPicPr>
        <p:blipFill>
          <a:blip r:embed="rId3">
            <a:alphaModFix/>
          </a:blip>
          <a:stretch>
            <a:fillRect/>
          </a:stretch>
        </p:blipFill>
        <p:spPr>
          <a:xfrm rot="1560041">
            <a:off x="1186169" y="2482515"/>
            <a:ext cx="862481" cy="862903"/>
          </a:xfrm>
          <a:prstGeom prst="rect">
            <a:avLst/>
          </a:prstGeom>
          <a:noFill/>
          <a:ln>
            <a:noFill/>
          </a:ln>
        </p:spPr>
      </p:pic>
      <p:sp>
        <p:nvSpPr>
          <p:cNvPr id="2660" name="Google Shape;2660;p176"/>
          <p:cNvSpPr txBox="1"/>
          <p:nvPr>
            <p:ph idx="1" type="subTitle"/>
          </p:nvPr>
        </p:nvSpPr>
        <p:spPr>
          <a:xfrm>
            <a:off x="0" y="640575"/>
            <a:ext cx="9144000" cy="4002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solidFill>
                  <a:schemeClr val="dk1"/>
                </a:solidFill>
              </a:rPr>
              <a:t>The model learns from the data and the answers. It becomes better at predicting the correct answer as we provide more data.</a:t>
            </a:r>
            <a:endParaRPr>
              <a:solidFill>
                <a:schemeClr val="dk1"/>
              </a:solidFill>
            </a:endParaRPr>
          </a:p>
        </p:txBody>
      </p:sp>
      <p:sp>
        <p:nvSpPr>
          <p:cNvPr id="2661" name="Google Shape;2661;p1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62" name="Google Shape;2662;p17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Supervised Learning</a:t>
            </a:r>
            <a:endParaRPr/>
          </a:p>
        </p:txBody>
      </p:sp>
      <p:sp>
        <p:nvSpPr>
          <p:cNvPr id="2663" name="Google Shape;2663;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4" name="Google Shape;2664;p176"/>
          <p:cNvSpPr/>
          <p:nvPr/>
        </p:nvSpPr>
        <p:spPr>
          <a:xfrm>
            <a:off x="5557425" y="1851150"/>
            <a:ext cx="1446600" cy="831600"/>
          </a:xfrm>
          <a:prstGeom prst="roundRect">
            <a:avLst>
              <a:gd fmla="val 75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100"/>
              <a:buFont typeface="Arial"/>
              <a:buNone/>
            </a:pPr>
            <a:r>
              <a:rPr lang="en" sz="1600">
                <a:solidFill>
                  <a:schemeClr val="lt1"/>
                </a:solidFill>
                <a:latin typeface="Roboto"/>
                <a:ea typeface="Roboto"/>
                <a:cs typeface="Roboto"/>
                <a:sym typeface="Roboto"/>
              </a:rPr>
              <a:t>Machine</a:t>
            </a:r>
            <a:r>
              <a:rPr lang="en" sz="1600">
                <a:solidFill>
                  <a:schemeClr val="lt1"/>
                </a:solidFill>
                <a:latin typeface="Roboto"/>
                <a:ea typeface="Roboto"/>
                <a:cs typeface="Roboto"/>
                <a:sym typeface="Roboto"/>
              </a:rPr>
              <a:t> learning algorithm</a:t>
            </a:r>
            <a:endParaRPr b="0" i="0" sz="1600" cap="none" strike="noStrike">
              <a:solidFill>
                <a:schemeClr val="lt1"/>
              </a:solidFill>
              <a:latin typeface="Roboto"/>
              <a:ea typeface="Roboto"/>
              <a:cs typeface="Roboto"/>
              <a:sym typeface="Roboto"/>
            </a:endParaRPr>
          </a:p>
        </p:txBody>
      </p:sp>
      <p:pic>
        <p:nvPicPr>
          <p:cNvPr id="2665" name="Google Shape;2665;p176"/>
          <p:cNvPicPr preferRelativeResize="0"/>
          <p:nvPr/>
        </p:nvPicPr>
        <p:blipFill>
          <a:blip r:embed="rId4">
            <a:alphaModFix/>
          </a:blip>
          <a:stretch>
            <a:fillRect/>
          </a:stretch>
        </p:blipFill>
        <p:spPr>
          <a:xfrm>
            <a:off x="2265263" y="1832030"/>
            <a:ext cx="752461" cy="752466"/>
          </a:xfrm>
          <a:prstGeom prst="rect">
            <a:avLst/>
          </a:prstGeom>
          <a:noFill/>
          <a:ln>
            <a:noFill/>
          </a:ln>
        </p:spPr>
      </p:pic>
      <p:pic>
        <p:nvPicPr>
          <p:cNvPr id="2666" name="Google Shape;2666;p176"/>
          <p:cNvPicPr preferRelativeResize="0"/>
          <p:nvPr/>
        </p:nvPicPr>
        <p:blipFill>
          <a:blip r:embed="rId5">
            <a:alphaModFix/>
          </a:blip>
          <a:stretch>
            <a:fillRect/>
          </a:stretch>
        </p:blipFill>
        <p:spPr>
          <a:xfrm>
            <a:off x="1583386" y="1626988"/>
            <a:ext cx="835968" cy="835973"/>
          </a:xfrm>
          <a:prstGeom prst="rect">
            <a:avLst/>
          </a:prstGeom>
          <a:noFill/>
          <a:ln>
            <a:noFill/>
          </a:ln>
        </p:spPr>
      </p:pic>
      <p:sp>
        <p:nvSpPr>
          <p:cNvPr id="2667" name="Google Shape;2667;p176"/>
          <p:cNvSpPr txBox="1"/>
          <p:nvPr/>
        </p:nvSpPr>
        <p:spPr>
          <a:xfrm>
            <a:off x="385776" y="1896000"/>
            <a:ext cx="950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Input labeled data for learning</a:t>
            </a:r>
            <a:r>
              <a:rPr b="1" lang="en">
                <a:latin typeface="Roboto"/>
                <a:ea typeface="Roboto"/>
                <a:cs typeface="Roboto"/>
                <a:sym typeface="Roboto"/>
              </a:rPr>
              <a:t> </a:t>
            </a:r>
            <a:endParaRPr b="1">
              <a:latin typeface="Roboto"/>
              <a:ea typeface="Roboto"/>
              <a:cs typeface="Roboto"/>
              <a:sym typeface="Roboto"/>
            </a:endParaRPr>
          </a:p>
        </p:txBody>
      </p:sp>
      <p:pic>
        <p:nvPicPr>
          <p:cNvPr id="2668" name="Google Shape;2668;p176"/>
          <p:cNvPicPr preferRelativeResize="0"/>
          <p:nvPr/>
        </p:nvPicPr>
        <p:blipFill rotWithShape="1">
          <a:blip r:embed="rId6">
            <a:alphaModFix/>
          </a:blip>
          <a:srcRect b="0" l="0" r="0" t="0"/>
          <a:stretch/>
        </p:blipFill>
        <p:spPr>
          <a:xfrm>
            <a:off x="2047977" y="2495980"/>
            <a:ext cx="835968" cy="835973"/>
          </a:xfrm>
          <a:prstGeom prst="rect">
            <a:avLst/>
          </a:prstGeom>
          <a:noFill/>
          <a:ln>
            <a:noFill/>
          </a:ln>
        </p:spPr>
      </p:pic>
      <p:pic>
        <p:nvPicPr>
          <p:cNvPr id="2669" name="Google Shape;2669;p176"/>
          <p:cNvPicPr preferRelativeResize="0"/>
          <p:nvPr/>
        </p:nvPicPr>
        <p:blipFill rotWithShape="1">
          <a:blip r:embed="rId7">
            <a:alphaModFix/>
          </a:blip>
          <a:srcRect b="29" l="0" r="0" t="19"/>
          <a:stretch/>
        </p:blipFill>
        <p:spPr>
          <a:xfrm>
            <a:off x="3088858" y="1889067"/>
            <a:ext cx="835964" cy="835973"/>
          </a:xfrm>
          <a:prstGeom prst="rect">
            <a:avLst/>
          </a:prstGeom>
          <a:noFill/>
          <a:ln>
            <a:noFill/>
          </a:ln>
        </p:spPr>
      </p:pic>
      <p:pic>
        <p:nvPicPr>
          <p:cNvPr id="2670" name="Google Shape;2670;p176"/>
          <p:cNvPicPr preferRelativeResize="0"/>
          <p:nvPr/>
        </p:nvPicPr>
        <p:blipFill rotWithShape="1">
          <a:blip r:embed="rId8">
            <a:alphaModFix/>
          </a:blip>
          <a:srcRect b="0" l="0" r="0" t="0"/>
          <a:stretch/>
        </p:blipFill>
        <p:spPr>
          <a:xfrm>
            <a:off x="2745872" y="2515054"/>
            <a:ext cx="752461" cy="752466"/>
          </a:xfrm>
          <a:prstGeom prst="rect">
            <a:avLst/>
          </a:prstGeom>
          <a:noFill/>
          <a:ln>
            <a:noFill/>
          </a:ln>
        </p:spPr>
      </p:pic>
      <p:sp>
        <p:nvSpPr>
          <p:cNvPr id="2671" name="Google Shape;2671;p176"/>
          <p:cNvSpPr txBox="1"/>
          <p:nvPr/>
        </p:nvSpPr>
        <p:spPr>
          <a:xfrm>
            <a:off x="385776" y="3708638"/>
            <a:ext cx="144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After learning, new data can be predicted</a:t>
            </a:r>
            <a:endParaRPr b="1">
              <a:latin typeface="Roboto"/>
              <a:ea typeface="Roboto"/>
              <a:cs typeface="Roboto"/>
              <a:sym typeface="Roboto"/>
            </a:endParaRPr>
          </a:p>
        </p:txBody>
      </p:sp>
      <p:sp>
        <p:nvSpPr>
          <p:cNvPr id="2672" name="Google Shape;2672;p176"/>
          <p:cNvSpPr/>
          <p:nvPr/>
        </p:nvSpPr>
        <p:spPr>
          <a:xfrm>
            <a:off x="1438633" y="1939572"/>
            <a:ext cx="310500" cy="310500"/>
          </a:xfrm>
          <a:prstGeom prst="ellipse">
            <a:avLst/>
          </a:prstGeom>
          <a:solidFill>
            <a:schemeClr val="lt1"/>
          </a:solidFill>
          <a:ln cap="flat" cmpd="sng" w="19050">
            <a:solidFill>
              <a:srgbClr val="78909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1800">
                <a:solidFill>
                  <a:schemeClr val="accent1"/>
                </a:solidFill>
                <a:latin typeface="Roboto"/>
                <a:ea typeface="Roboto"/>
                <a:cs typeface="Roboto"/>
                <a:sym typeface="Roboto"/>
              </a:rPr>
              <a:t>1</a:t>
            </a:r>
            <a:endParaRPr b="1" sz="1800">
              <a:latin typeface="Roboto"/>
              <a:ea typeface="Roboto"/>
              <a:cs typeface="Roboto"/>
              <a:sym typeface="Roboto"/>
            </a:endParaRPr>
          </a:p>
        </p:txBody>
      </p:sp>
      <p:sp>
        <p:nvSpPr>
          <p:cNvPr id="2673" name="Google Shape;2673;p176"/>
          <p:cNvSpPr/>
          <p:nvPr/>
        </p:nvSpPr>
        <p:spPr>
          <a:xfrm>
            <a:off x="2573442" y="1678269"/>
            <a:ext cx="310500" cy="310500"/>
          </a:xfrm>
          <a:prstGeom prst="ellipse">
            <a:avLst/>
          </a:prstGeom>
          <a:solidFill>
            <a:schemeClr val="lt1"/>
          </a:solidFill>
          <a:ln cap="flat" cmpd="sng" w="19050">
            <a:solidFill>
              <a:srgbClr val="78909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accent1"/>
                </a:solidFill>
                <a:latin typeface="Roboto"/>
                <a:ea typeface="Roboto"/>
                <a:cs typeface="Roboto"/>
                <a:sym typeface="Roboto"/>
              </a:rPr>
              <a:t>2</a:t>
            </a:r>
            <a:endParaRPr b="1" sz="1800">
              <a:latin typeface="Roboto"/>
              <a:ea typeface="Roboto"/>
              <a:cs typeface="Roboto"/>
              <a:sym typeface="Roboto"/>
            </a:endParaRPr>
          </a:p>
        </p:txBody>
      </p:sp>
      <p:sp>
        <p:nvSpPr>
          <p:cNvPr id="2674" name="Google Shape;2674;p176"/>
          <p:cNvSpPr/>
          <p:nvPr/>
        </p:nvSpPr>
        <p:spPr>
          <a:xfrm>
            <a:off x="3114620" y="1740919"/>
            <a:ext cx="310500" cy="310500"/>
          </a:xfrm>
          <a:prstGeom prst="ellipse">
            <a:avLst/>
          </a:prstGeom>
          <a:solidFill>
            <a:schemeClr val="lt1"/>
          </a:solidFill>
          <a:ln cap="flat" cmpd="sng" w="19050">
            <a:solidFill>
              <a:srgbClr val="78909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accent1"/>
                </a:solidFill>
                <a:latin typeface="Roboto"/>
                <a:ea typeface="Roboto"/>
                <a:cs typeface="Roboto"/>
                <a:sym typeface="Roboto"/>
              </a:rPr>
              <a:t>1</a:t>
            </a:r>
            <a:endParaRPr b="1" sz="1800">
              <a:latin typeface="Roboto"/>
              <a:ea typeface="Roboto"/>
              <a:cs typeface="Roboto"/>
              <a:sym typeface="Roboto"/>
            </a:endParaRPr>
          </a:p>
        </p:txBody>
      </p:sp>
      <p:sp>
        <p:nvSpPr>
          <p:cNvPr id="2675" name="Google Shape;2675;p176"/>
          <p:cNvSpPr/>
          <p:nvPr/>
        </p:nvSpPr>
        <p:spPr>
          <a:xfrm>
            <a:off x="3380475" y="2758700"/>
            <a:ext cx="310500" cy="310500"/>
          </a:xfrm>
          <a:prstGeom prst="ellipse">
            <a:avLst/>
          </a:prstGeom>
          <a:solidFill>
            <a:schemeClr val="lt1"/>
          </a:solidFill>
          <a:ln cap="flat" cmpd="sng" w="19050">
            <a:solidFill>
              <a:srgbClr val="78909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accent1"/>
                </a:solidFill>
                <a:latin typeface="Roboto"/>
                <a:ea typeface="Roboto"/>
                <a:cs typeface="Roboto"/>
                <a:sym typeface="Roboto"/>
              </a:rPr>
              <a:t>2</a:t>
            </a:r>
            <a:endParaRPr b="1" sz="1800">
              <a:latin typeface="Roboto"/>
              <a:ea typeface="Roboto"/>
              <a:cs typeface="Roboto"/>
              <a:sym typeface="Roboto"/>
            </a:endParaRPr>
          </a:p>
        </p:txBody>
      </p:sp>
      <p:sp>
        <p:nvSpPr>
          <p:cNvPr id="2676" name="Google Shape;2676;p176"/>
          <p:cNvSpPr/>
          <p:nvPr/>
        </p:nvSpPr>
        <p:spPr>
          <a:xfrm>
            <a:off x="2047985" y="2448220"/>
            <a:ext cx="310500" cy="310500"/>
          </a:xfrm>
          <a:prstGeom prst="ellipse">
            <a:avLst/>
          </a:prstGeom>
          <a:solidFill>
            <a:schemeClr val="lt1"/>
          </a:solidFill>
          <a:ln cap="flat" cmpd="sng" w="19050">
            <a:solidFill>
              <a:srgbClr val="78909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accent1"/>
                </a:solidFill>
                <a:latin typeface="Roboto"/>
                <a:ea typeface="Roboto"/>
                <a:cs typeface="Roboto"/>
                <a:sym typeface="Roboto"/>
              </a:rPr>
              <a:t>1</a:t>
            </a:r>
            <a:endParaRPr b="1" sz="1800">
              <a:latin typeface="Roboto"/>
              <a:ea typeface="Roboto"/>
              <a:cs typeface="Roboto"/>
              <a:sym typeface="Roboto"/>
            </a:endParaRPr>
          </a:p>
        </p:txBody>
      </p:sp>
      <p:sp>
        <p:nvSpPr>
          <p:cNvPr id="2677" name="Google Shape;2677;p176"/>
          <p:cNvSpPr/>
          <p:nvPr/>
        </p:nvSpPr>
        <p:spPr>
          <a:xfrm>
            <a:off x="1339384" y="2584495"/>
            <a:ext cx="310500" cy="310500"/>
          </a:xfrm>
          <a:prstGeom prst="ellipse">
            <a:avLst/>
          </a:prstGeom>
          <a:solidFill>
            <a:schemeClr val="lt1"/>
          </a:solidFill>
          <a:ln cap="flat" cmpd="sng" w="19050">
            <a:solidFill>
              <a:srgbClr val="78909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accent1"/>
                </a:solidFill>
                <a:latin typeface="Roboto"/>
                <a:ea typeface="Roboto"/>
                <a:cs typeface="Roboto"/>
                <a:sym typeface="Roboto"/>
              </a:rPr>
              <a:t>3</a:t>
            </a:r>
            <a:endParaRPr b="1" sz="1800">
              <a:latin typeface="Roboto"/>
              <a:ea typeface="Roboto"/>
              <a:cs typeface="Roboto"/>
              <a:sym typeface="Roboto"/>
            </a:endParaRPr>
          </a:p>
        </p:txBody>
      </p:sp>
      <p:pic>
        <p:nvPicPr>
          <p:cNvPr id="2678" name="Google Shape;2678;p176"/>
          <p:cNvPicPr preferRelativeResize="0"/>
          <p:nvPr/>
        </p:nvPicPr>
        <p:blipFill>
          <a:blip r:embed="rId3">
            <a:alphaModFix/>
          </a:blip>
          <a:stretch>
            <a:fillRect/>
          </a:stretch>
        </p:blipFill>
        <p:spPr>
          <a:xfrm rot="1560041">
            <a:off x="1823723" y="3660633"/>
            <a:ext cx="862481" cy="862903"/>
          </a:xfrm>
          <a:prstGeom prst="rect">
            <a:avLst/>
          </a:prstGeom>
          <a:noFill/>
          <a:ln>
            <a:noFill/>
          </a:ln>
        </p:spPr>
      </p:pic>
      <p:pic>
        <p:nvPicPr>
          <p:cNvPr id="2679" name="Google Shape;2679;p176"/>
          <p:cNvPicPr preferRelativeResize="0"/>
          <p:nvPr/>
        </p:nvPicPr>
        <p:blipFill>
          <a:blip r:embed="rId4">
            <a:alphaModFix/>
          </a:blip>
          <a:stretch>
            <a:fillRect/>
          </a:stretch>
        </p:blipFill>
        <p:spPr>
          <a:xfrm>
            <a:off x="2628018" y="3715859"/>
            <a:ext cx="752461" cy="752466"/>
          </a:xfrm>
          <a:prstGeom prst="rect">
            <a:avLst/>
          </a:prstGeom>
          <a:noFill/>
          <a:ln>
            <a:noFill/>
          </a:ln>
        </p:spPr>
      </p:pic>
      <p:sp>
        <p:nvSpPr>
          <p:cNvPr id="2680" name="Google Shape;2680;p176"/>
          <p:cNvSpPr/>
          <p:nvPr/>
        </p:nvSpPr>
        <p:spPr>
          <a:xfrm>
            <a:off x="5512950" y="3478300"/>
            <a:ext cx="1535550" cy="958675"/>
          </a:xfrm>
          <a:prstGeom prst="flowChartDecision">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p:txBody>
      </p:sp>
      <p:sp>
        <p:nvSpPr>
          <p:cNvPr id="2681" name="Google Shape;2681;p176"/>
          <p:cNvSpPr txBox="1"/>
          <p:nvPr/>
        </p:nvSpPr>
        <p:spPr>
          <a:xfrm>
            <a:off x="5457825" y="3664225"/>
            <a:ext cx="1684800" cy="627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1600">
                <a:solidFill>
                  <a:schemeClr val="lt1"/>
                </a:solidFill>
                <a:latin typeface="Roboto"/>
                <a:ea typeface="Roboto"/>
                <a:cs typeface="Roboto"/>
                <a:sym typeface="Roboto"/>
              </a:rPr>
              <a:t>Predictive</a:t>
            </a:r>
            <a:br>
              <a:rPr lang="en" sz="1600">
                <a:solidFill>
                  <a:schemeClr val="lt1"/>
                </a:solidFill>
                <a:latin typeface="Roboto"/>
                <a:ea typeface="Roboto"/>
                <a:cs typeface="Roboto"/>
                <a:sym typeface="Roboto"/>
              </a:rPr>
            </a:br>
            <a:r>
              <a:rPr lang="en" sz="1600">
                <a:solidFill>
                  <a:schemeClr val="lt1"/>
                </a:solidFill>
                <a:latin typeface="Roboto"/>
                <a:ea typeface="Roboto"/>
                <a:cs typeface="Roboto"/>
                <a:sym typeface="Roboto"/>
              </a:rPr>
              <a:t>model</a:t>
            </a:r>
            <a:endParaRPr/>
          </a:p>
        </p:txBody>
      </p:sp>
      <p:cxnSp>
        <p:nvCxnSpPr>
          <p:cNvPr id="2682" name="Google Shape;2682;p176"/>
          <p:cNvCxnSpPr/>
          <p:nvPr/>
        </p:nvCxnSpPr>
        <p:spPr>
          <a:xfrm>
            <a:off x="7142625" y="3957638"/>
            <a:ext cx="400200" cy="0"/>
          </a:xfrm>
          <a:prstGeom prst="straightConnector1">
            <a:avLst/>
          </a:prstGeom>
          <a:noFill/>
          <a:ln cap="flat" cmpd="sng" w="9525">
            <a:solidFill>
              <a:schemeClr val="dk2"/>
            </a:solidFill>
            <a:prstDash val="solid"/>
            <a:round/>
            <a:headEnd len="med" w="med" type="none"/>
            <a:tailEnd len="med" w="med" type="triangle"/>
          </a:ln>
        </p:spPr>
      </p:cxnSp>
      <p:sp>
        <p:nvSpPr>
          <p:cNvPr id="2683" name="Google Shape;2683;p176"/>
          <p:cNvSpPr txBox="1"/>
          <p:nvPr/>
        </p:nvSpPr>
        <p:spPr>
          <a:xfrm>
            <a:off x="7632950" y="3171900"/>
            <a:ext cx="144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Results</a:t>
            </a:r>
            <a:endParaRPr b="1">
              <a:latin typeface="Roboto"/>
              <a:ea typeface="Roboto"/>
              <a:cs typeface="Roboto"/>
              <a:sym typeface="Roboto"/>
            </a:endParaRPr>
          </a:p>
        </p:txBody>
      </p:sp>
      <p:pic>
        <p:nvPicPr>
          <p:cNvPr id="2684" name="Google Shape;2684;p176"/>
          <p:cNvPicPr preferRelativeResize="0"/>
          <p:nvPr/>
        </p:nvPicPr>
        <p:blipFill rotWithShape="1">
          <a:blip r:embed="rId8">
            <a:alphaModFix/>
          </a:blip>
          <a:srcRect b="0" l="0" r="0" t="0"/>
          <a:stretch/>
        </p:blipFill>
        <p:spPr>
          <a:xfrm>
            <a:off x="8091462" y="3953690"/>
            <a:ext cx="752461" cy="752466"/>
          </a:xfrm>
          <a:prstGeom prst="rect">
            <a:avLst/>
          </a:prstGeom>
          <a:noFill/>
          <a:ln>
            <a:noFill/>
          </a:ln>
        </p:spPr>
      </p:pic>
      <p:sp>
        <p:nvSpPr>
          <p:cNvPr id="2685" name="Google Shape;2685;p176"/>
          <p:cNvSpPr/>
          <p:nvPr/>
        </p:nvSpPr>
        <p:spPr>
          <a:xfrm>
            <a:off x="8696263" y="3953701"/>
            <a:ext cx="310500" cy="310500"/>
          </a:xfrm>
          <a:prstGeom prst="ellipse">
            <a:avLst/>
          </a:prstGeom>
          <a:solidFill>
            <a:schemeClr val="lt1"/>
          </a:solidFill>
          <a:ln cap="flat" cmpd="sng" w="19050">
            <a:solidFill>
              <a:srgbClr val="78909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accent1"/>
                </a:solidFill>
                <a:latin typeface="Roboto"/>
                <a:ea typeface="Roboto"/>
                <a:cs typeface="Roboto"/>
                <a:sym typeface="Roboto"/>
              </a:rPr>
              <a:t>2</a:t>
            </a:r>
            <a:endParaRPr b="1" sz="1800">
              <a:latin typeface="Roboto"/>
              <a:ea typeface="Roboto"/>
              <a:cs typeface="Roboto"/>
              <a:sym typeface="Roboto"/>
            </a:endParaRPr>
          </a:p>
        </p:txBody>
      </p:sp>
      <p:sp>
        <p:nvSpPr>
          <p:cNvPr id="2686" name="Google Shape;2686;p176"/>
          <p:cNvSpPr/>
          <p:nvPr/>
        </p:nvSpPr>
        <p:spPr>
          <a:xfrm>
            <a:off x="7695226" y="3643206"/>
            <a:ext cx="310500" cy="310500"/>
          </a:xfrm>
          <a:prstGeom prst="ellipse">
            <a:avLst/>
          </a:prstGeom>
          <a:solidFill>
            <a:schemeClr val="lt1"/>
          </a:solidFill>
          <a:ln cap="flat" cmpd="sng" w="19050">
            <a:solidFill>
              <a:srgbClr val="78909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accent1"/>
                </a:solidFill>
                <a:latin typeface="Roboto"/>
                <a:ea typeface="Roboto"/>
                <a:cs typeface="Roboto"/>
                <a:sym typeface="Roboto"/>
              </a:rPr>
              <a:t>3</a:t>
            </a:r>
            <a:endParaRPr b="1" sz="1800">
              <a:latin typeface="Roboto"/>
              <a:ea typeface="Roboto"/>
              <a:cs typeface="Roboto"/>
              <a:sym typeface="Roboto"/>
            </a:endParaRPr>
          </a:p>
        </p:txBody>
      </p:sp>
      <p:cxnSp>
        <p:nvCxnSpPr>
          <p:cNvPr id="2687" name="Google Shape;2687;p176"/>
          <p:cNvCxnSpPr/>
          <p:nvPr/>
        </p:nvCxnSpPr>
        <p:spPr>
          <a:xfrm>
            <a:off x="5009025" y="3957638"/>
            <a:ext cx="400200" cy="0"/>
          </a:xfrm>
          <a:prstGeom prst="straightConnector1">
            <a:avLst/>
          </a:prstGeom>
          <a:noFill/>
          <a:ln cap="flat" cmpd="sng" w="9525">
            <a:solidFill>
              <a:schemeClr val="dk2"/>
            </a:solidFill>
            <a:prstDash val="solid"/>
            <a:round/>
            <a:headEnd len="med" w="med" type="none"/>
            <a:tailEnd len="med" w="med" type="triangle"/>
          </a:ln>
        </p:spPr>
      </p:cxnSp>
      <p:cxnSp>
        <p:nvCxnSpPr>
          <p:cNvPr id="2688" name="Google Shape;2688;p176"/>
          <p:cNvCxnSpPr/>
          <p:nvPr/>
        </p:nvCxnSpPr>
        <p:spPr>
          <a:xfrm flipH="1" rot="10800000">
            <a:off x="5025800" y="2337125"/>
            <a:ext cx="531600" cy="2700"/>
          </a:xfrm>
          <a:prstGeom prst="straightConnector1">
            <a:avLst/>
          </a:prstGeom>
          <a:noFill/>
          <a:ln cap="flat" cmpd="sng" w="9525">
            <a:solidFill>
              <a:schemeClr val="dk2"/>
            </a:solidFill>
            <a:prstDash val="solid"/>
            <a:round/>
            <a:headEnd len="med" w="med" type="none"/>
            <a:tailEnd len="med" w="med" type="triangle"/>
          </a:ln>
        </p:spPr>
      </p:cxnSp>
      <p:cxnSp>
        <p:nvCxnSpPr>
          <p:cNvPr id="2689" name="Google Shape;2689;p176"/>
          <p:cNvCxnSpPr>
            <a:stCxn id="2664" idx="2"/>
          </p:cNvCxnSpPr>
          <p:nvPr/>
        </p:nvCxnSpPr>
        <p:spPr>
          <a:xfrm>
            <a:off x="6280725" y="2682750"/>
            <a:ext cx="0" cy="795600"/>
          </a:xfrm>
          <a:prstGeom prst="straightConnector1">
            <a:avLst/>
          </a:prstGeom>
          <a:noFill/>
          <a:ln cap="flat" cmpd="sng" w="9525">
            <a:solidFill>
              <a:schemeClr val="dk2"/>
            </a:solidFill>
            <a:prstDash val="solid"/>
            <a:round/>
            <a:headEnd len="med" w="med" type="none"/>
            <a:tailEnd len="med" w="med" type="triangle"/>
          </a:ln>
        </p:spPr>
      </p:cxnSp>
      <p:sp>
        <p:nvSpPr>
          <p:cNvPr id="2690" name="Google Shape;2690;p176"/>
          <p:cNvSpPr/>
          <p:nvPr/>
        </p:nvSpPr>
        <p:spPr>
          <a:xfrm>
            <a:off x="4655525" y="3664217"/>
            <a:ext cx="61200" cy="920400"/>
          </a:xfrm>
          <a:prstGeom prst="rect">
            <a:avLst/>
          </a:prstGeom>
          <a:solidFill>
            <a:srgbClr val="3A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1" name="Google Shape;2691;p176"/>
          <p:cNvGrpSpPr/>
          <p:nvPr/>
        </p:nvGrpSpPr>
        <p:grpSpPr>
          <a:xfrm>
            <a:off x="4594325" y="1880907"/>
            <a:ext cx="183600" cy="1078942"/>
            <a:chOff x="4533125" y="1882250"/>
            <a:chExt cx="183600" cy="1261625"/>
          </a:xfrm>
        </p:grpSpPr>
        <p:sp>
          <p:nvSpPr>
            <p:cNvPr id="2692" name="Google Shape;2692;p176"/>
            <p:cNvSpPr/>
            <p:nvPr/>
          </p:nvSpPr>
          <p:spPr>
            <a:xfrm>
              <a:off x="4655525" y="1882250"/>
              <a:ext cx="61200" cy="10764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76"/>
            <p:cNvSpPr/>
            <p:nvPr/>
          </p:nvSpPr>
          <p:spPr>
            <a:xfrm>
              <a:off x="4594325" y="1969350"/>
              <a:ext cx="61200" cy="10764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76"/>
            <p:cNvSpPr/>
            <p:nvPr/>
          </p:nvSpPr>
          <p:spPr>
            <a:xfrm>
              <a:off x="4533125" y="2067475"/>
              <a:ext cx="61200" cy="1076400"/>
            </a:xfrm>
            <a:prstGeom prst="rect">
              <a:avLst/>
            </a:prstGeom>
            <a:solidFill>
              <a:srgbClr val="3A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95" name="Google Shape;2695;p176"/>
          <p:cNvCxnSpPr/>
          <p:nvPr/>
        </p:nvCxnSpPr>
        <p:spPr>
          <a:xfrm>
            <a:off x="3831625" y="3957650"/>
            <a:ext cx="531600" cy="0"/>
          </a:xfrm>
          <a:prstGeom prst="straightConnector1">
            <a:avLst/>
          </a:prstGeom>
          <a:noFill/>
          <a:ln cap="flat" cmpd="sng" w="9525">
            <a:solidFill>
              <a:schemeClr val="dk2"/>
            </a:solidFill>
            <a:prstDash val="solid"/>
            <a:round/>
            <a:headEnd len="med" w="med" type="none"/>
            <a:tailEnd len="med" w="med" type="triangle"/>
          </a:ln>
        </p:spPr>
      </p:cxnSp>
      <p:cxnSp>
        <p:nvCxnSpPr>
          <p:cNvPr id="2696" name="Google Shape;2696;p176"/>
          <p:cNvCxnSpPr/>
          <p:nvPr/>
        </p:nvCxnSpPr>
        <p:spPr>
          <a:xfrm>
            <a:off x="3831625" y="2337125"/>
            <a:ext cx="531600" cy="0"/>
          </a:xfrm>
          <a:prstGeom prst="straightConnector1">
            <a:avLst/>
          </a:prstGeom>
          <a:noFill/>
          <a:ln cap="flat" cmpd="sng" w="9525">
            <a:solidFill>
              <a:schemeClr val="dk2"/>
            </a:solidFill>
            <a:prstDash val="solid"/>
            <a:round/>
            <a:headEnd len="med" w="med" type="none"/>
            <a:tailEnd len="med" w="med" type="triangle"/>
          </a:ln>
        </p:spPr>
      </p:cxnSp>
      <p:sp>
        <p:nvSpPr>
          <p:cNvPr id="2697" name="Google Shape;2697;p176"/>
          <p:cNvSpPr txBox="1"/>
          <p:nvPr/>
        </p:nvSpPr>
        <p:spPr>
          <a:xfrm>
            <a:off x="4027925" y="1475350"/>
            <a:ext cx="1316400" cy="35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200">
                <a:latin typeface="Roboto"/>
                <a:ea typeface="Roboto"/>
                <a:cs typeface="Roboto"/>
                <a:sym typeface="Roboto"/>
              </a:rPr>
              <a:t>Feature vectors</a:t>
            </a:r>
            <a:endParaRPr b="1" sz="1200">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5" name="Shape 3555"/>
        <p:cNvGrpSpPr/>
        <p:nvPr/>
      </p:nvGrpSpPr>
      <p:grpSpPr>
        <a:xfrm>
          <a:off x="0" y="0"/>
          <a:ext cx="0" cy="0"/>
          <a:chOff x="0" y="0"/>
          <a:chExt cx="0" cy="0"/>
        </a:xfrm>
      </p:grpSpPr>
      <p:sp>
        <p:nvSpPr>
          <p:cNvPr id="3556" name="Google Shape;3556;p239"/>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2600">
                <a:highlight>
                  <a:srgbClr val="FFFF00"/>
                </a:highlight>
              </a:rPr>
              <a:t>Precision</a:t>
            </a:r>
            <a:r>
              <a:rPr lang="en" sz="2600"/>
              <a:t> </a:t>
            </a:r>
            <a:r>
              <a:rPr lang="en" sz="2600"/>
              <a:t>is the ratio of correctly predicted positive observations to the total predicted positive observations.</a:t>
            </a:r>
            <a:r>
              <a:rPr lang="en" sz="2600"/>
              <a:t> </a:t>
            </a:r>
            <a:endParaRPr sz="2600"/>
          </a:p>
          <a:p>
            <a:pPr indent="0" lvl="0" marL="0" rtl="0" algn="l">
              <a:spcBef>
                <a:spcPts val="3600"/>
              </a:spcBef>
              <a:spcAft>
                <a:spcPts val="0"/>
              </a:spcAft>
              <a:buNone/>
            </a:pPr>
            <a:r>
              <a:rPr lang="en" sz="1800"/>
              <a:t>(i.e., of all the samples classified as having diabetes, how many actually have diabetes?)</a:t>
            </a:r>
            <a:endParaRPr sz="1800"/>
          </a:p>
        </p:txBody>
      </p:sp>
      <p:sp>
        <p:nvSpPr>
          <p:cNvPr id="3557" name="Google Shape;3557;p2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58" name="Google Shape;3558;p2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3559" name="Google Shape;3559;p239"/>
          <p:cNvCxnSpPr/>
          <p:nvPr/>
        </p:nvCxnSpPr>
        <p:spPr>
          <a:xfrm>
            <a:off x="1857375" y="2924175"/>
            <a:ext cx="5486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3" name="Shape 3563"/>
        <p:cNvGrpSpPr/>
        <p:nvPr/>
      </p:nvGrpSpPr>
      <p:grpSpPr>
        <a:xfrm>
          <a:off x="0" y="0"/>
          <a:ext cx="0" cy="0"/>
          <a:chOff x="0" y="0"/>
          <a:chExt cx="0" cy="0"/>
        </a:xfrm>
      </p:grpSpPr>
      <p:pic>
        <p:nvPicPr>
          <p:cNvPr id="3564" name="Google Shape;3564;p240"/>
          <p:cNvPicPr preferRelativeResize="0"/>
          <p:nvPr/>
        </p:nvPicPr>
        <p:blipFill rotWithShape="1">
          <a:blip r:embed="rId3">
            <a:alphaModFix/>
          </a:blip>
          <a:srcRect b="7808" l="0" r="0" t="0"/>
          <a:stretch/>
        </p:blipFill>
        <p:spPr>
          <a:xfrm>
            <a:off x="323850" y="2056450"/>
            <a:ext cx="8496300" cy="2687000"/>
          </a:xfrm>
          <a:prstGeom prst="rect">
            <a:avLst/>
          </a:prstGeom>
          <a:noFill/>
          <a:ln>
            <a:noFill/>
          </a:ln>
        </p:spPr>
      </p:pic>
      <p:sp>
        <p:nvSpPr>
          <p:cNvPr id="3565" name="Google Shape;3565;p2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Precision</a:t>
            </a:r>
            <a:endParaRPr/>
          </a:p>
        </p:txBody>
      </p:sp>
      <p:sp>
        <p:nvSpPr>
          <p:cNvPr id="3566" name="Google Shape;3566;p2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67" name="Google Shape;3567;p2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568" name="Google Shape;3568;p2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Another</a:t>
            </a:r>
            <a:r>
              <a:rPr b="1" lang="en"/>
              <a:t> example: </a:t>
            </a:r>
            <a:r>
              <a:rPr lang="en"/>
              <a:t>For all the individuals who were classified by the model as being a credit risk, how many actually were a credit risk? </a:t>
            </a:r>
            <a:endParaRPr/>
          </a:p>
          <a:p>
            <a:pPr indent="0" lvl="0" marL="0" marR="0" rtl="0" algn="l">
              <a:spcBef>
                <a:spcPts val="1600"/>
              </a:spcBef>
              <a:spcAft>
                <a:spcPts val="0"/>
              </a:spcAft>
              <a:buNone/>
            </a:pPr>
            <a:r>
              <a:rPr b="1" lang="en">
                <a:highlight>
                  <a:srgbClr val="FFFF00"/>
                </a:highlight>
              </a:rPr>
              <a:t>Did we classify them comprehensively and correctly?</a:t>
            </a:r>
            <a:endParaRPr b="1">
              <a:highlight>
                <a:srgbClr val="FFFF00"/>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2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Precision</a:t>
            </a:r>
            <a:endParaRPr>
              <a:solidFill>
                <a:schemeClr val="dk1"/>
              </a:solidFill>
            </a:endParaRPr>
          </a:p>
          <a:p>
            <a:pPr indent="0" lvl="0" marL="0" rtl="0" algn="l">
              <a:spcBef>
                <a:spcPts val="0"/>
              </a:spcBef>
              <a:spcAft>
                <a:spcPts val="0"/>
              </a:spcAft>
              <a:buNone/>
            </a:pPr>
            <a:r>
              <a:t/>
            </a:r>
            <a:endParaRPr/>
          </a:p>
        </p:txBody>
      </p:sp>
      <p:sp>
        <p:nvSpPr>
          <p:cNvPr id="3574" name="Google Shape;3574;p2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High precision relates to a low false positive rate.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Calculation:</a:t>
            </a:r>
            <a:endParaRPr b="1"/>
          </a:p>
        </p:txBody>
      </p:sp>
      <p:sp>
        <p:nvSpPr>
          <p:cNvPr id="3575" name="Google Shape;3575;p2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76" name="Google Shape;3576;p2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577" name="Google Shape;3577;p241"/>
          <p:cNvSpPr txBox="1"/>
          <p:nvPr/>
        </p:nvSpPr>
        <p:spPr>
          <a:xfrm>
            <a:off x="467400" y="1675925"/>
            <a:ext cx="8209200" cy="148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rgbClr val="FFFFFF"/>
                </a:solidFill>
                <a:latin typeface="Inconsolata"/>
                <a:ea typeface="Inconsolata"/>
                <a:cs typeface="Inconsolata"/>
                <a:sym typeface="Inconsolata"/>
              </a:rPr>
              <a:t>TP / (TP + FP)</a:t>
            </a:r>
            <a:endParaRPr sz="7200">
              <a:solidFill>
                <a:srgbClr val="FFFFFF"/>
              </a:solidFill>
              <a:latin typeface="Inconsolata"/>
              <a:ea typeface="Inconsolata"/>
              <a:cs typeface="Inconsolata"/>
              <a:sym typeface="Inconsolat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1" name="Shape 3581"/>
        <p:cNvGrpSpPr/>
        <p:nvPr/>
      </p:nvGrpSpPr>
      <p:grpSpPr>
        <a:xfrm>
          <a:off x="0" y="0"/>
          <a:ext cx="0" cy="0"/>
          <a:chOff x="0" y="0"/>
          <a:chExt cx="0" cy="0"/>
        </a:xfrm>
      </p:grpSpPr>
      <p:sp>
        <p:nvSpPr>
          <p:cNvPr id="3582" name="Google Shape;3582;p242"/>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2600">
                <a:highlight>
                  <a:srgbClr val="FFFF00"/>
                </a:highlight>
              </a:rPr>
              <a:t>Recall</a:t>
            </a:r>
            <a:r>
              <a:rPr lang="en" sz="2600"/>
              <a:t> </a:t>
            </a:r>
            <a:r>
              <a:rPr lang="en" sz="2600"/>
              <a:t>is the ratio of correctly predicted positive observations to all predicted observations for that class.</a:t>
            </a:r>
            <a:r>
              <a:rPr lang="en" sz="2600"/>
              <a:t> </a:t>
            </a:r>
            <a:endParaRPr sz="2600"/>
          </a:p>
          <a:p>
            <a:pPr indent="0" lvl="0" marL="0" rtl="0" algn="l">
              <a:spcBef>
                <a:spcPts val="3600"/>
              </a:spcBef>
              <a:spcAft>
                <a:spcPts val="0"/>
              </a:spcAft>
              <a:buNone/>
            </a:pPr>
            <a:r>
              <a:rPr lang="en" sz="1800"/>
              <a:t>(i.e., of all of the actual diabetes samples, how many were correctly classified as having diabetes?)</a:t>
            </a:r>
            <a:endParaRPr sz="1800"/>
          </a:p>
        </p:txBody>
      </p:sp>
      <p:sp>
        <p:nvSpPr>
          <p:cNvPr id="3583" name="Google Shape;3583;p2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84" name="Google Shape;3584;p2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3585" name="Google Shape;3585;p242"/>
          <p:cNvCxnSpPr/>
          <p:nvPr/>
        </p:nvCxnSpPr>
        <p:spPr>
          <a:xfrm>
            <a:off x="1857375" y="2924175"/>
            <a:ext cx="5486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9" name="Shape 3589"/>
        <p:cNvGrpSpPr/>
        <p:nvPr/>
      </p:nvGrpSpPr>
      <p:grpSpPr>
        <a:xfrm>
          <a:off x="0" y="0"/>
          <a:ext cx="0" cy="0"/>
          <a:chOff x="0" y="0"/>
          <a:chExt cx="0" cy="0"/>
        </a:xfrm>
      </p:grpSpPr>
      <p:grpSp>
        <p:nvGrpSpPr>
          <p:cNvPr id="3590" name="Google Shape;3590;p243"/>
          <p:cNvGrpSpPr/>
          <p:nvPr/>
        </p:nvGrpSpPr>
        <p:grpSpPr>
          <a:xfrm>
            <a:off x="4632475" y="2409250"/>
            <a:ext cx="958200" cy="1962600"/>
            <a:chOff x="4632475" y="2409250"/>
            <a:chExt cx="958200" cy="1962600"/>
          </a:xfrm>
        </p:grpSpPr>
        <p:sp>
          <p:nvSpPr>
            <p:cNvPr id="3591" name="Google Shape;3591;p243"/>
            <p:cNvSpPr/>
            <p:nvPr/>
          </p:nvSpPr>
          <p:spPr>
            <a:xfrm>
              <a:off x="4632475" y="2409250"/>
              <a:ext cx="958200" cy="1962600"/>
            </a:xfrm>
            <a:prstGeom prst="rtTriangl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2" name="Google Shape;3592;p243"/>
            <p:cNvCxnSpPr/>
            <p:nvPr/>
          </p:nvCxnSpPr>
          <p:spPr>
            <a:xfrm>
              <a:off x="4691075" y="2490800"/>
              <a:ext cx="723900" cy="1514400"/>
            </a:xfrm>
            <a:prstGeom prst="straightConnector1">
              <a:avLst/>
            </a:prstGeom>
            <a:noFill/>
            <a:ln cap="flat" cmpd="sng" w="114300">
              <a:solidFill>
                <a:srgbClr val="FFFF00"/>
              </a:solidFill>
              <a:prstDash val="solid"/>
              <a:round/>
              <a:headEnd len="med" w="med" type="none"/>
              <a:tailEnd len="med" w="med" type="none"/>
            </a:ln>
          </p:spPr>
        </p:cxnSp>
      </p:grpSp>
      <p:sp>
        <p:nvSpPr>
          <p:cNvPr id="3593" name="Google Shape;3593;p243"/>
          <p:cNvSpPr txBox="1"/>
          <p:nvPr/>
        </p:nvSpPr>
        <p:spPr>
          <a:xfrm>
            <a:off x="2556700" y="2999400"/>
            <a:ext cx="4158000" cy="18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True positive                                       True negative</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False positive                                     False negative</a:t>
            </a:r>
            <a:endParaRPr b="1">
              <a:latin typeface="Roboto"/>
              <a:ea typeface="Roboto"/>
              <a:cs typeface="Roboto"/>
              <a:sym typeface="Roboto"/>
            </a:endParaRPr>
          </a:p>
        </p:txBody>
      </p:sp>
      <p:sp>
        <p:nvSpPr>
          <p:cNvPr id="3594" name="Google Shape;3594;p2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Recall</a:t>
            </a:r>
            <a:endParaRPr/>
          </a:p>
        </p:txBody>
      </p:sp>
      <p:sp>
        <p:nvSpPr>
          <p:cNvPr id="3595" name="Google Shape;3595;p2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96" name="Google Shape;3596;p2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597" name="Google Shape;3597;p2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a:t>
            </a:r>
            <a:r>
              <a:rPr lang="en"/>
              <a:t>f all of the actual diabetes samples, how many were correctly classified as having diabetes?</a:t>
            </a:r>
            <a:endParaRPr/>
          </a:p>
          <a:p>
            <a:pPr indent="0" lvl="0" marL="0" rtl="0" algn="l">
              <a:spcBef>
                <a:spcPts val="1000"/>
              </a:spcBef>
              <a:spcAft>
                <a:spcPts val="0"/>
              </a:spcAft>
              <a:buNone/>
            </a:pPr>
            <a:r>
              <a:rPr b="1" lang="en">
                <a:highlight>
                  <a:srgbClr val="FFFF00"/>
                </a:highlight>
              </a:rPr>
              <a:t>Did we classify all samples correctly, leaving little room for false negatives?</a:t>
            </a:r>
            <a:endParaRPr b="1">
              <a:highlight>
                <a:srgbClr val="FFFF00"/>
              </a:highlight>
            </a:endParaRPr>
          </a:p>
        </p:txBody>
      </p:sp>
      <p:sp>
        <p:nvSpPr>
          <p:cNvPr id="3598" name="Google Shape;3598;p243"/>
          <p:cNvSpPr/>
          <p:nvPr/>
        </p:nvSpPr>
        <p:spPr>
          <a:xfrm>
            <a:off x="1027825" y="2049125"/>
            <a:ext cx="4606115" cy="2387422"/>
          </a:xfrm>
          <a:custGeom>
            <a:rect b="b" l="l" r="r" t="t"/>
            <a:pathLst>
              <a:path extrusionOk="0" h="79093" w="232544">
                <a:moveTo>
                  <a:pt x="0" y="77146"/>
                </a:moveTo>
                <a:cubicBezTo>
                  <a:pt x="25838" y="64292"/>
                  <a:pt x="116272" y="-304"/>
                  <a:pt x="155029" y="20"/>
                </a:cubicBezTo>
                <a:cubicBezTo>
                  <a:pt x="193786" y="345"/>
                  <a:pt x="219625" y="65914"/>
                  <a:pt x="232544" y="79093"/>
                </a:cubicBezTo>
              </a:path>
            </a:pathLst>
          </a:custGeom>
          <a:noFill/>
          <a:ln cap="flat" cmpd="sng" w="76200">
            <a:solidFill>
              <a:srgbClr val="9EE244"/>
            </a:solidFill>
            <a:prstDash val="solid"/>
            <a:round/>
            <a:headEnd len="med" w="med" type="none"/>
            <a:tailEnd len="med" w="med" type="none"/>
          </a:ln>
        </p:spPr>
      </p:sp>
      <p:sp>
        <p:nvSpPr>
          <p:cNvPr id="3599" name="Google Shape;3599;p243"/>
          <p:cNvSpPr/>
          <p:nvPr/>
        </p:nvSpPr>
        <p:spPr>
          <a:xfrm flipH="1">
            <a:off x="3575775" y="2049125"/>
            <a:ext cx="4606115" cy="2387422"/>
          </a:xfrm>
          <a:custGeom>
            <a:rect b="b" l="l" r="r" t="t"/>
            <a:pathLst>
              <a:path extrusionOk="0" h="79093" w="232544">
                <a:moveTo>
                  <a:pt x="0" y="77146"/>
                </a:moveTo>
                <a:cubicBezTo>
                  <a:pt x="25838" y="64292"/>
                  <a:pt x="116272" y="-304"/>
                  <a:pt x="155029" y="20"/>
                </a:cubicBezTo>
                <a:cubicBezTo>
                  <a:pt x="193786" y="345"/>
                  <a:pt x="219625" y="65914"/>
                  <a:pt x="232544" y="79093"/>
                </a:cubicBezTo>
              </a:path>
            </a:pathLst>
          </a:custGeom>
          <a:noFill/>
          <a:ln cap="flat" cmpd="sng" w="76200">
            <a:solidFill>
              <a:srgbClr val="E51470"/>
            </a:solidFill>
            <a:prstDash val="solid"/>
            <a:round/>
            <a:headEnd len="med" w="med" type="none"/>
            <a:tailEnd len="med" w="med" type="none"/>
          </a:ln>
        </p:spPr>
      </p:sp>
      <p:cxnSp>
        <p:nvCxnSpPr>
          <p:cNvPr id="3600" name="Google Shape;3600;p243"/>
          <p:cNvCxnSpPr/>
          <p:nvPr/>
        </p:nvCxnSpPr>
        <p:spPr>
          <a:xfrm>
            <a:off x="560200" y="4408950"/>
            <a:ext cx="8131200" cy="0"/>
          </a:xfrm>
          <a:prstGeom prst="straightConnector1">
            <a:avLst/>
          </a:prstGeom>
          <a:noFill/>
          <a:ln cap="flat" cmpd="sng" w="114300">
            <a:solidFill>
              <a:srgbClr val="000000"/>
            </a:solidFill>
            <a:prstDash val="solid"/>
            <a:round/>
            <a:headEnd len="med" w="med" type="none"/>
            <a:tailEnd len="med" w="med" type="none"/>
          </a:ln>
        </p:spPr>
      </p:cxnSp>
      <p:cxnSp>
        <p:nvCxnSpPr>
          <p:cNvPr id="3601" name="Google Shape;3601;p243"/>
          <p:cNvCxnSpPr/>
          <p:nvPr/>
        </p:nvCxnSpPr>
        <p:spPr>
          <a:xfrm flipH="1" rot="10800000">
            <a:off x="3822625" y="3872900"/>
            <a:ext cx="463200" cy="802200"/>
          </a:xfrm>
          <a:prstGeom prst="straightConnector1">
            <a:avLst/>
          </a:prstGeom>
          <a:noFill/>
          <a:ln cap="flat" cmpd="sng" w="28575">
            <a:solidFill>
              <a:srgbClr val="000000"/>
            </a:solidFill>
            <a:prstDash val="solid"/>
            <a:round/>
            <a:headEnd len="med" w="med" type="none"/>
            <a:tailEnd len="med" w="med" type="stealth"/>
          </a:ln>
        </p:spPr>
      </p:cxnSp>
      <p:cxnSp>
        <p:nvCxnSpPr>
          <p:cNvPr id="3602" name="Google Shape;3602;p243"/>
          <p:cNvCxnSpPr/>
          <p:nvPr/>
        </p:nvCxnSpPr>
        <p:spPr>
          <a:xfrm rot="10800000">
            <a:off x="4830300" y="3872900"/>
            <a:ext cx="463200" cy="802200"/>
          </a:xfrm>
          <a:prstGeom prst="straightConnector1">
            <a:avLst/>
          </a:prstGeom>
          <a:noFill/>
          <a:ln cap="flat" cmpd="sng" w="28575">
            <a:solidFill>
              <a:srgbClr val="000000"/>
            </a:solidFill>
            <a:prstDash val="solid"/>
            <a:round/>
            <a:headEnd len="med" w="med" type="none"/>
            <a:tailEnd len="med" w="med" type="stealth"/>
          </a:ln>
        </p:spPr>
      </p:cxnSp>
      <p:cxnSp>
        <p:nvCxnSpPr>
          <p:cNvPr id="3603" name="Google Shape;3603;p243"/>
          <p:cNvCxnSpPr/>
          <p:nvPr/>
        </p:nvCxnSpPr>
        <p:spPr>
          <a:xfrm rot="10800000">
            <a:off x="4625800" y="1888275"/>
            <a:ext cx="0" cy="24525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7" name="Shape 3607"/>
        <p:cNvGrpSpPr/>
        <p:nvPr/>
      </p:nvGrpSpPr>
      <p:grpSpPr>
        <a:xfrm>
          <a:off x="0" y="0"/>
          <a:ext cx="0" cy="0"/>
          <a:chOff x="0" y="0"/>
          <a:chExt cx="0" cy="0"/>
        </a:xfrm>
      </p:grpSpPr>
      <p:sp>
        <p:nvSpPr>
          <p:cNvPr id="3608" name="Google Shape;3608;p2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Recall</a:t>
            </a:r>
            <a:endParaRPr/>
          </a:p>
        </p:txBody>
      </p:sp>
      <p:sp>
        <p:nvSpPr>
          <p:cNvPr id="3609" name="Google Shape;3609;p2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Another</a:t>
            </a:r>
            <a:r>
              <a:rPr b="1" lang="en"/>
              <a:t> example: </a:t>
            </a:r>
            <a:endParaRPr b="1"/>
          </a:p>
        </p:txBody>
      </p:sp>
      <p:sp>
        <p:nvSpPr>
          <p:cNvPr id="3610" name="Google Shape;3610;p2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11" name="Google Shape;3611;p2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612" name="Google Shape;3612;p244"/>
          <p:cNvSpPr txBox="1"/>
          <p:nvPr>
            <p:ph idx="3" type="body"/>
          </p:nvPr>
        </p:nvSpPr>
        <p:spPr>
          <a:xfrm>
            <a:off x="175" y="1234100"/>
            <a:ext cx="9144000" cy="4659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t>For all the individuals who are a credit risk, how many were classified by the model as being a credit risk?</a:t>
            </a:r>
            <a:endParaRPr sz="1800"/>
          </a:p>
        </p:txBody>
      </p:sp>
      <p:grpSp>
        <p:nvGrpSpPr>
          <p:cNvPr id="3613" name="Google Shape;3613;p244"/>
          <p:cNvGrpSpPr/>
          <p:nvPr/>
        </p:nvGrpSpPr>
        <p:grpSpPr>
          <a:xfrm>
            <a:off x="457380" y="2062581"/>
            <a:ext cx="576871" cy="1190661"/>
            <a:chOff x="2764725" y="674600"/>
            <a:chExt cx="2084825" cy="4303075"/>
          </a:xfrm>
        </p:grpSpPr>
        <p:sp>
          <p:nvSpPr>
            <p:cNvPr id="3614" name="Google Shape;3614;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244"/>
          <p:cNvGrpSpPr/>
          <p:nvPr/>
        </p:nvGrpSpPr>
        <p:grpSpPr>
          <a:xfrm>
            <a:off x="1112309" y="2062954"/>
            <a:ext cx="496907" cy="1190548"/>
            <a:chOff x="2719275" y="238700"/>
            <a:chExt cx="2169900" cy="5198900"/>
          </a:xfrm>
        </p:grpSpPr>
        <p:sp>
          <p:nvSpPr>
            <p:cNvPr id="3617" name="Google Shape;3617;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244"/>
          <p:cNvGrpSpPr/>
          <p:nvPr/>
        </p:nvGrpSpPr>
        <p:grpSpPr>
          <a:xfrm>
            <a:off x="1687274" y="2062954"/>
            <a:ext cx="496907" cy="1190548"/>
            <a:chOff x="2719275" y="238700"/>
            <a:chExt cx="2169900" cy="5198900"/>
          </a:xfrm>
        </p:grpSpPr>
        <p:sp>
          <p:nvSpPr>
            <p:cNvPr id="3620" name="Google Shape;3620;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244"/>
          <p:cNvGrpSpPr/>
          <p:nvPr/>
        </p:nvGrpSpPr>
        <p:grpSpPr>
          <a:xfrm>
            <a:off x="2262238" y="2062581"/>
            <a:ext cx="576871" cy="1190661"/>
            <a:chOff x="2764725" y="674600"/>
            <a:chExt cx="2084825" cy="4303075"/>
          </a:xfrm>
        </p:grpSpPr>
        <p:sp>
          <p:nvSpPr>
            <p:cNvPr id="3623" name="Google Shape;3623;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244"/>
          <p:cNvGrpSpPr/>
          <p:nvPr/>
        </p:nvGrpSpPr>
        <p:grpSpPr>
          <a:xfrm>
            <a:off x="2917167" y="2062954"/>
            <a:ext cx="496907" cy="1190548"/>
            <a:chOff x="2719275" y="238700"/>
            <a:chExt cx="2169900" cy="5198900"/>
          </a:xfrm>
        </p:grpSpPr>
        <p:sp>
          <p:nvSpPr>
            <p:cNvPr id="3626" name="Google Shape;3626;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244"/>
          <p:cNvGrpSpPr/>
          <p:nvPr/>
        </p:nvGrpSpPr>
        <p:grpSpPr>
          <a:xfrm>
            <a:off x="3492132" y="2062581"/>
            <a:ext cx="576871" cy="1190661"/>
            <a:chOff x="2764725" y="674600"/>
            <a:chExt cx="2084825" cy="4303075"/>
          </a:xfrm>
        </p:grpSpPr>
        <p:sp>
          <p:nvSpPr>
            <p:cNvPr id="3629" name="Google Shape;3629;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244"/>
          <p:cNvGrpSpPr/>
          <p:nvPr/>
        </p:nvGrpSpPr>
        <p:grpSpPr>
          <a:xfrm>
            <a:off x="4147060" y="2062581"/>
            <a:ext cx="576871" cy="1190661"/>
            <a:chOff x="2764725" y="674600"/>
            <a:chExt cx="2084825" cy="4303075"/>
          </a:xfrm>
        </p:grpSpPr>
        <p:sp>
          <p:nvSpPr>
            <p:cNvPr id="3632" name="Google Shape;3632;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244"/>
          <p:cNvGrpSpPr/>
          <p:nvPr/>
        </p:nvGrpSpPr>
        <p:grpSpPr>
          <a:xfrm>
            <a:off x="4801989" y="2062954"/>
            <a:ext cx="496907" cy="1190548"/>
            <a:chOff x="2719275" y="238700"/>
            <a:chExt cx="2169900" cy="5198900"/>
          </a:xfrm>
        </p:grpSpPr>
        <p:sp>
          <p:nvSpPr>
            <p:cNvPr id="3635" name="Google Shape;3635;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7" name="Google Shape;3637;p244"/>
          <p:cNvGrpSpPr/>
          <p:nvPr/>
        </p:nvGrpSpPr>
        <p:grpSpPr>
          <a:xfrm>
            <a:off x="5376954" y="2062954"/>
            <a:ext cx="496907" cy="1190548"/>
            <a:chOff x="2719275" y="238700"/>
            <a:chExt cx="2169900" cy="5198900"/>
          </a:xfrm>
        </p:grpSpPr>
        <p:sp>
          <p:nvSpPr>
            <p:cNvPr id="3638" name="Google Shape;3638;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244"/>
          <p:cNvGrpSpPr/>
          <p:nvPr/>
        </p:nvGrpSpPr>
        <p:grpSpPr>
          <a:xfrm>
            <a:off x="5951918" y="2062581"/>
            <a:ext cx="576871" cy="1190661"/>
            <a:chOff x="2764725" y="674600"/>
            <a:chExt cx="2084825" cy="4303075"/>
          </a:xfrm>
        </p:grpSpPr>
        <p:sp>
          <p:nvSpPr>
            <p:cNvPr id="3641" name="Google Shape;3641;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244"/>
          <p:cNvGrpSpPr/>
          <p:nvPr/>
        </p:nvGrpSpPr>
        <p:grpSpPr>
          <a:xfrm>
            <a:off x="6606847" y="2062954"/>
            <a:ext cx="496907" cy="1190548"/>
            <a:chOff x="2719275" y="238700"/>
            <a:chExt cx="2169900" cy="5198900"/>
          </a:xfrm>
        </p:grpSpPr>
        <p:sp>
          <p:nvSpPr>
            <p:cNvPr id="3644" name="Google Shape;3644;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244"/>
          <p:cNvGrpSpPr/>
          <p:nvPr/>
        </p:nvGrpSpPr>
        <p:grpSpPr>
          <a:xfrm>
            <a:off x="7181812" y="2062954"/>
            <a:ext cx="496907" cy="1190548"/>
            <a:chOff x="2719275" y="238700"/>
            <a:chExt cx="2169900" cy="5198900"/>
          </a:xfrm>
        </p:grpSpPr>
        <p:sp>
          <p:nvSpPr>
            <p:cNvPr id="3647" name="Google Shape;3647;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9" name="Google Shape;3649;p244"/>
          <p:cNvGrpSpPr/>
          <p:nvPr/>
        </p:nvGrpSpPr>
        <p:grpSpPr>
          <a:xfrm>
            <a:off x="7756776" y="2062581"/>
            <a:ext cx="576871" cy="1190661"/>
            <a:chOff x="2764725" y="674600"/>
            <a:chExt cx="2084825" cy="4303075"/>
          </a:xfrm>
        </p:grpSpPr>
        <p:sp>
          <p:nvSpPr>
            <p:cNvPr id="3650" name="Google Shape;3650;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2" name="Google Shape;3652;p244"/>
          <p:cNvGrpSpPr/>
          <p:nvPr/>
        </p:nvGrpSpPr>
        <p:grpSpPr>
          <a:xfrm>
            <a:off x="8411705" y="2062954"/>
            <a:ext cx="496907" cy="1190548"/>
            <a:chOff x="2719275" y="238700"/>
            <a:chExt cx="2169900" cy="5198900"/>
          </a:xfrm>
        </p:grpSpPr>
        <p:sp>
          <p:nvSpPr>
            <p:cNvPr id="3653" name="Google Shape;3653;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244"/>
          <p:cNvGrpSpPr/>
          <p:nvPr/>
        </p:nvGrpSpPr>
        <p:grpSpPr>
          <a:xfrm>
            <a:off x="8371718" y="3434756"/>
            <a:ext cx="576871" cy="1190661"/>
            <a:chOff x="2764725" y="674600"/>
            <a:chExt cx="2084825" cy="4303075"/>
          </a:xfrm>
        </p:grpSpPr>
        <p:sp>
          <p:nvSpPr>
            <p:cNvPr id="3656" name="Google Shape;3656;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244"/>
          <p:cNvGrpSpPr/>
          <p:nvPr/>
        </p:nvGrpSpPr>
        <p:grpSpPr>
          <a:xfrm>
            <a:off x="457384" y="3435129"/>
            <a:ext cx="496907" cy="1190548"/>
            <a:chOff x="2719275" y="238700"/>
            <a:chExt cx="2169900" cy="5198900"/>
          </a:xfrm>
        </p:grpSpPr>
        <p:sp>
          <p:nvSpPr>
            <p:cNvPr id="3659" name="Google Shape;3659;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244"/>
          <p:cNvGrpSpPr/>
          <p:nvPr/>
        </p:nvGrpSpPr>
        <p:grpSpPr>
          <a:xfrm>
            <a:off x="1032349" y="3435129"/>
            <a:ext cx="496907" cy="1190548"/>
            <a:chOff x="2719275" y="238700"/>
            <a:chExt cx="2169900" cy="5198900"/>
          </a:xfrm>
        </p:grpSpPr>
        <p:sp>
          <p:nvSpPr>
            <p:cNvPr id="3662" name="Google Shape;3662;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244"/>
          <p:cNvGrpSpPr/>
          <p:nvPr/>
        </p:nvGrpSpPr>
        <p:grpSpPr>
          <a:xfrm>
            <a:off x="1607313" y="3434756"/>
            <a:ext cx="576871" cy="1190661"/>
            <a:chOff x="2764725" y="674600"/>
            <a:chExt cx="2084825" cy="4303075"/>
          </a:xfrm>
        </p:grpSpPr>
        <p:sp>
          <p:nvSpPr>
            <p:cNvPr id="3665" name="Google Shape;3665;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244"/>
          <p:cNvGrpSpPr/>
          <p:nvPr/>
        </p:nvGrpSpPr>
        <p:grpSpPr>
          <a:xfrm>
            <a:off x="2262242" y="3435129"/>
            <a:ext cx="496907" cy="1190548"/>
            <a:chOff x="2719275" y="238700"/>
            <a:chExt cx="2169900" cy="5198900"/>
          </a:xfrm>
        </p:grpSpPr>
        <p:sp>
          <p:nvSpPr>
            <p:cNvPr id="3668" name="Google Shape;3668;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244"/>
          <p:cNvGrpSpPr/>
          <p:nvPr/>
        </p:nvGrpSpPr>
        <p:grpSpPr>
          <a:xfrm>
            <a:off x="2837207" y="3434756"/>
            <a:ext cx="576871" cy="1190661"/>
            <a:chOff x="2764725" y="674600"/>
            <a:chExt cx="2084825" cy="4303075"/>
          </a:xfrm>
        </p:grpSpPr>
        <p:sp>
          <p:nvSpPr>
            <p:cNvPr id="3671" name="Google Shape;3671;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244"/>
          <p:cNvGrpSpPr/>
          <p:nvPr/>
        </p:nvGrpSpPr>
        <p:grpSpPr>
          <a:xfrm>
            <a:off x="3492135" y="3434756"/>
            <a:ext cx="576871" cy="1190661"/>
            <a:chOff x="2764725" y="674600"/>
            <a:chExt cx="2084825" cy="4303075"/>
          </a:xfrm>
        </p:grpSpPr>
        <p:sp>
          <p:nvSpPr>
            <p:cNvPr id="3674" name="Google Shape;3674;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244"/>
          <p:cNvGrpSpPr/>
          <p:nvPr/>
        </p:nvGrpSpPr>
        <p:grpSpPr>
          <a:xfrm>
            <a:off x="4147064" y="3435129"/>
            <a:ext cx="496907" cy="1190548"/>
            <a:chOff x="2719275" y="238700"/>
            <a:chExt cx="2169900" cy="5198900"/>
          </a:xfrm>
        </p:grpSpPr>
        <p:sp>
          <p:nvSpPr>
            <p:cNvPr id="3677" name="Google Shape;3677;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244"/>
          <p:cNvGrpSpPr/>
          <p:nvPr/>
        </p:nvGrpSpPr>
        <p:grpSpPr>
          <a:xfrm>
            <a:off x="4722029" y="3435129"/>
            <a:ext cx="496907" cy="1190548"/>
            <a:chOff x="2719275" y="238700"/>
            <a:chExt cx="2169900" cy="5198900"/>
          </a:xfrm>
        </p:grpSpPr>
        <p:sp>
          <p:nvSpPr>
            <p:cNvPr id="3680" name="Google Shape;3680;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244"/>
          <p:cNvGrpSpPr/>
          <p:nvPr/>
        </p:nvGrpSpPr>
        <p:grpSpPr>
          <a:xfrm>
            <a:off x="5296993" y="3434756"/>
            <a:ext cx="576871" cy="1190661"/>
            <a:chOff x="2764725" y="674600"/>
            <a:chExt cx="2084825" cy="4303075"/>
          </a:xfrm>
        </p:grpSpPr>
        <p:sp>
          <p:nvSpPr>
            <p:cNvPr id="3683" name="Google Shape;3683;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244"/>
          <p:cNvGrpSpPr/>
          <p:nvPr/>
        </p:nvGrpSpPr>
        <p:grpSpPr>
          <a:xfrm>
            <a:off x="5951922" y="3435129"/>
            <a:ext cx="496907" cy="1190548"/>
            <a:chOff x="2719275" y="238700"/>
            <a:chExt cx="2169900" cy="5198900"/>
          </a:xfrm>
        </p:grpSpPr>
        <p:sp>
          <p:nvSpPr>
            <p:cNvPr id="3686" name="Google Shape;3686;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244"/>
          <p:cNvGrpSpPr/>
          <p:nvPr/>
        </p:nvGrpSpPr>
        <p:grpSpPr>
          <a:xfrm>
            <a:off x="6526887" y="3435129"/>
            <a:ext cx="496907" cy="1190548"/>
            <a:chOff x="2719275" y="238700"/>
            <a:chExt cx="2169900" cy="5198900"/>
          </a:xfrm>
        </p:grpSpPr>
        <p:sp>
          <p:nvSpPr>
            <p:cNvPr id="3689" name="Google Shape;3689;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244"/>
          <p:cNvGrpSpPr/>
          <p:nvPr/>
        </p:nvGrpSpPr>
        <p:grpSpPr>
          <a:xfrm>
            <a:off x="7101851" y="3434756"/>
            <a:ext cx="576871" cy="1190661"/>
            <a:chOff x="2764725" y="674600"/>
            <a:chExt cx="2084825" cy="4303075"/>
          </a:xfrm>
        </p:grpSpPr>
        <p:sp>
          <p:nvSpPr>
            <p:cNvPr id="3692" name="Google Shape;3692;p244"/>
            <p:cNvSpPr/>
            <p:nvPr/>
          </p:nvSpPr>
          <p:spPr>
            <a:xfrm>
              <a:off x="3384425" y="674600"/>
              <a:ext cx="881750" cy="802525"/>
            </a:xfrm>
            <a:custGeom>
              <a:rect b="b" l="l" r="r" t="t"/>
              <a:pathLst>
                <a:path extrusionOk="0" h="32101" w="35270">
                  <a:moveTo>
                    <a:pt x="17604" y="0"/>
                  </a:moveTo>
                  <a:cubicBezTo>
                    <a:pt x="10331" y="0"/>
                    <a:pt x="3756" y="4987"/>
                    <a:pt x="1990" y="12378"/>
                  </a:cubicBezTo>
                  <a:cubicBezTo>
                    <a:pt x="0" y="20947"/>
                    <a:pt x="5356" y="29592"/>
                    <a:pt x="13925" y="31658"/>
                  </a:cubicBezTo>
                  <a:cubicBezTo>
                    <a:pt x="15178" y="31957"/>
                    <a:pt x="16432" y="32101"/>
                    <a:pt x="17666" y="32101"/>
                  </a:cubicBezTo>
                  <a:cubicBezTo>
                    <a:pt x="24939" y="32101"/>
                    <a:pt x="31514" y="27114"/>
                    <a:pt x="33281" y="19723"/>
                  </a:cubicBezTo>
                  <a:cubicBezTo>
                    <a:pt x="35270" y="11078"/>
                    <a:pt x="29914" y="2433"/>
                    <a:pt x="21346" y="443"/>
                  </a:cubicBezTo>
                  <a:cubicBezTo>
                    <a:pt x="20092" y="144"/>
                    <a:pt x="18838" y="0"/>
                    <a:pt x="17604"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44"/>
            <p:cNvSpPr/>
            <p:nvPr/>
          </p:nvSpPr>
          <p:spPr>
            <a:xfrm>
              <a:off x="2764725" y="1611400"/>
              <a:ext cx="2084825" cy="3366275"/>
            </a:xfrm>
            <a:custGeom>
              <a:rect b="b" l="l" r="r" t="t"/>
              <a:pathLst>
                <a:path extrusionOk="0" h="134651" w="83393">
                  <a:moveTo>
                    <a:pt x="23717" y="0"/>
                  </a:moveTo>
                  <a:cubicBezTo>
                    <a:pt x="16832" y="0"/>
                    <a:pt x="10864" y="5738"/>
                    <a:pt x="9258" y="13848"/>
                  </a:cubicBezTo>
                  <a:lnTo>
                    <a:pt x="842" y="56462"/>
                  </a:lnTo>
                  <a:cubicBezTo>
                    <a:pt x="0" y="60823"/>
                    <a:pt x="2219" y="65183"/>
                    <a:pt x="5738" y="66255"/>
                  </a:cubicBezTo>
                  <a:lnTo>
                    <a:pt x="7422" y="66714"/>
                  </a:lnTo>
                  <a:cubicBezTo>
                    <a:pt x="7946" y="66873"/>
                    <a:pt x="8472" y="66950"/>
                    <a:pt x="8990" y="66950"/>
                  </a:cubicBezTo>
                  <a:cubicBezTo>
                    <a:pt x="11953" y="66950"/>
                    <a:pt x="14673" y="64457"/>
                    <a:pt x="15455" y="60746"/>
                  </a:cubicBezTo>
                  <a:lnTo>
                    <a:pt x="22493" y="24788"/>
                  </a:lnTo>
                  <a:lnTo>
                    <a:pt x="24865" y="24788"/>
                  </a:lnTo>
                  <a:lnTo>
                    <a:pt x="14384" y="80714"/>
                  </a:lnTo>
                  <a:lnTo>
                    <a:pt x="23641" y="80714"/>
                  </a:lnTo>
                  <a:lnTo>
                    <a:pt x="23641" y="127306"/>
                  </a:lnTo>
                  <a:cubicBezTo>
                    <a:pt x="23641" y="131361"/>
                    <a:pt x="27007" y="134651"/>
                    <a:pt x="31062" y="134651"/>
                  </a:cubicBezTo>
                  <a:lnTo>
                    <a:pt x="32898" y="134651"/>
                  </a:lnTo>
                  <a:cubicBezTo>
                    <a:pt x="37029" y="134651"/>
                    <a:pt x="40319" y="131361"/>
                    <a:pt x="40319" y="127306"/>
                  </a:cubicBezTo>
                  <a:lnTo>
                    <a:pt x="40319" y="80714"/>
                  </a:lnTo>
                  <a:lnTo>
                    <a:pt x="43456" y="80714"/>
                  </a:lnTo>
                  <a:lnTo>
                    <a:pt x="43456" y="127153"/>
                  </a:lnTo>
                  <a:cubicBezTo>
                    <a:pt x="43456" y="131285"/>
                    <a:pt x="46822" y="134651"/>
                    <a:pt x="50953" y="134651"/>
                  </a:cubicBezTo>
                  <a:lnTo>
                    <a:pt x="52866" y="134651"/>
                  </a:lnTo>
                  <a:cubicBezTo>
                    <a:pt x="56997" y="134651"/>
                    <a:pt x="60364" y="131285"/>
                    <a:pt x="60364" y="127153"/>
                  </a:cubicBezTo>
                  <a:lnTo>
                    <a:pt x="60364" y="80714"/>
                  </a:lnTo>
                  <a:lnTo>
                    <a:pt x="69085" y="80714"/>
                  </a:lnTo>
                  <a:lnTo>
                    <a:pt x="58604" y="24865"/>
                  </a:lnTo>
                  <a:lnTo>
                    <a:pt x="60823" y="24865"/>
                  </a:lnTo>
                  <a:lnTo>
                    <a:pt x="67938" y="60976"/>
                  </a:lnTo>
                  <a:cubicBezTo>
                    <a:pt x="68654" y="64687"/>
                    <a:pt x="71365" y="67179"/>
                    <a:pt x="74373" y="67179"/>
                  </a:cubicBezTo>
                  <a:cubicBezTo>
                    <a:pt x="74900" y="67179"/>
                    <a:pt x="75435" y="67103"/>
                    <a:pt x="75971" y="66943"/>
                  </a:cubicBezTo>
                  <a:lnTo>
                    <a:pt x="77654" y="66561"/>
                  </a:lnTo>
                  <a:cubicBezTo>
                    <a:pt x="81173" y="65413"/>
                    <a:pt x="83392" y="61052"/>
                    <a:pt x="82474" y="56691"/>
                  </a:cubicBezTo>
                  <a:lnTo>
                    <a:pt x="74441" y="14077"/>
                  </a:lnTo>
                  <a:cubicBezTo>
                    <a:pt x="72911" y="5815"/>
                    <a:pt x="66943" y="0"/>
                    <a:pt x="59981"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244"/>
          <p:cNvGrpSpPr/>
          <p:nvPr/>
        </p:nvGrpSpPr>
        <p:grpSpPr>
          <a:xfrm>
            <a:off x="7756780" y="3435129"/>
            <a:ext cx="496907" cy="1190548"/>
            <a:chOff x="2719275" y="238700"/>
            <a:chExt cx="2169900" cy="5198900"/>
          </a:xfrm>
        </p:grpSpPr>
        <p:sp>
          <p:nvSpPr>
            <p:cNvPr id="3695" name="Google Shape;3695;p244"/>
            <p:cNvSpPr/>
            <p:nvPr/>
          </p:nvSpPr>
          <p:spPr>
            <a:xfrm>
              <a:off x="2719275" y="1370450"/>
              <a:ext cx="2169900" cy="4067150"/>
            </a:xfrm>
            <a:custGeom>
              <a:rect b="b" l="l" r="r" t="t"/>
              <a:pathLst>
                <a:path extrusionOk="0" h="162686" w="86796">
                  <a:moveTo>
                    <a:pt x="22554" y="0"/>
                  </a:moveTo>
                  <a:cubicBezTo>
                    <a:pt x="10075" y="0"/>
                    <a:pt x="0" y="10076"/>
                    <a:pt x="0" y="22554"/>
                  </a:cubicBezTo>
                  <a:lnTo>
                    <a:pt x="0" y="75519"/>
                  </a:lnTo>
                  <a:cubicBezTo>
                    <a:pt x="0" y="80603"/>
                    <a:pt x="4160" y="84763"/>
                    <a:pt x="9243" y="84763"/>
                  </a:cubicBezTo>
                  <a:cubicBezTo>
                    <a:pt x="14327" y="84763"/>
                    <a:pt x="18487" y="80603"/>
                    <a:pt x="18487" y="75519"/>
                  </a:cubicBezTo>
                  <a:lnTo>
                    <a:pt x="18487" y="27084"/>
                  </a:lnTo>
                  <a:lnTo>
                    <a:pt x="21167" y="27084"/>
                  </a:lnTo>
                  <a:lnTo>
                    <a:pt x="21167" y="84763"/>
                  </a:lnTo>
                  <a:lnTo>
                    <a:pt x="21167" y="153812"/>
                  </a:lnTo>
                  <a:cubicBezTo>
                    <a:pt x="21167" y="158711"/>
                    <a:pt x="25235" y="162686"/>
                    <a:pt x="30134" y="162686"/>
                  </a:cubicBezTo>
                  <a:lnTo>
                    <a:pt x="32352" y="162686"/>
                  </a:lnTo>
                  <a:cubicBezTo>
                    <a:pt x="37251" y="162686"/>
                    <a:pt x="41318" y="158711"/>
                    <a:pt x="41318" y="153812"/>
                  </a:cubicBezTo>
                  <a:lnTo>
                    <a:pt x="41318" y="84763"/>
                  </a:lnTo>
                  <a:lnTo>
                    <a:pt x="45108" y="84763"/>
                  </a:lnTo>
                  <a:lnTo>
                    <a:pt x="45108" y="153627"/>
                  </a:lnTo>
                  <a:cubicBezTo>
                    <a:pt x="45108" y="158618"/>
                    <a:pt x="49083" y="162686"/>
                    <a:pt x="54167" y="162686"/>
                  </a:cubicBezTo>
                  <a:lnTo>
                    <a:pt x="56477" y="162686"/>
                  </a:lnTo>
                  <a:cubicBezTo>
                    <a:pt x="61469" y="162686"/>
                    <a:pt x="65536" y="158618"/>
                    <a:pt x="65536" y="153627"/>
                  </a:cubicBezTo>
                  <a:lnTo>
                    <a:pt x="65536" y="84763"/>
                  </a:lnTo>
                  <a:lnTo>
                    <a:pt x="65536" y="27546"/>
                  </a:lnTo>
                  <a:lnTo>
                    <a:pt x="68217" y="27546"/>
                  </a:lnTo>
                  <a:lnTo>
                    <a:pt x="68217" y="75519"/>
                  </a:lnTo>
                  <a:cubicBezTo>
                    <a:pt x="68217" y="80603"/>
                    <a:pt x="72376" y="84763"/>
                    <a:pt x="77460" y="84763"/>
                  </a:cubicBezTo>
                  <a:cubicBezTo>
                    <a:pt x="82636" y="84763"/>
                    <a:pt x="86703" y="80603"/>
                    <a:pt x="86703" y="75519"/>
                  </a:cubicBezTo>
                  <a:lnTo>
                    <a:pt x="86703" y="22554"/>
                  </a:lnTo>
                  <a:cubicBezTo>
                    <a:pt x="86796" y="10168"/>
                    <a:pt x="76720" y="0"/>
                    <a:pt x="64242"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44"/>
            <p:cNvSpPr/>
            <p:nvPr/>
          </p:nvSpPr>
          <p:spPr>
            <a:xfrm>
              <a:off x="3285425" y="238700"/>
              <a:ext cx="1063025" cy="968850"/>
            </a:xfrm>
            <a:custGeom>
              <a:rect b="b" l="l" r="r" t="t"/>
              <a:pathLst>
                <a:path extrusionOk="0" h="38754" w="42521">
                  <a:moveTo>
                    <a:pt x="21295" y="0"/>
                  </a:moveTo>
                  <a:cubicBezTo>
                    <a:pt x="16338" y="0"/>
                    <a:pt x="11370" y="1872"/>
                    <a:pt x="7580" y="5616"/>
                  </a:cubicBezTo>
                  <a:cubicBezTo>
                    <a:pt x="0" y="13195"/>
                    <a:pt x="0" y="25489"/>
                    <a:pt x="7580" y="33069"/>
                  </a:cubicBezTo>
                  <a:cubicBezTo>
                    <a:pt x="11370" y="36859"/>
                    <a:pt x="16338" y="38753"/>
                    <a:pt x="21295" y="38753"/>
                  </a:cubicBezTo>
                  <a:cubicBezTo>
                    <a:pt x="26252" y="38753"/>
                    <a:pt x="31197" y="36859"/>
                    <a:pt x="34941" y="33069"/>
                  </a:cubicBezTo>
                  <a:cubicBezTo>
                    <a:pt x="42520" y="25489"/>
                    <a:pt x="42520" y="13195"/>
                    <a:pt x="34941" y="5616"/>
                  </a:cubicBezTo>
                  <a:cubicBezTo>
                    <a:pt x="31197" y="1872"/>
                    <a:pt x="26252" y="0"/>
                    <a:pt x="21295" y="0"/>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sp>
        <p:nvSpPr>
          <p:cNvPr id="3701" name="Google Shape;3701;p2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Recall</a:t>
            </a:r>
            <a:endParaRPr>
              <a:solidFill>
                <a:schemeClr val="dk1"/>
              </a:solidFill>
            </a:endParaRPr>
          </a:p>
          <a:p>
            <a:pPr indent="0" lvl="0" marL="0" rtl="0" algn="l">
              <a:spcBef>
                <a:spcPts val="0"/>
              </a:spcBef>
              <a:spcAft>
                <a:spcPts val="0"/>
              </a:spcAft>
              <a:buNone/>
            </a:pPr>
            <a:r>
              <a:t/>
            </a:r>
            <a:endParaRPr/>
          </a:p>
        </p:txBody>
      </p:sp>
      <p:sp>
        <p:nvSpPr>
          <p:cNvPr id="3702" name="Google Shape;3702;p2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High recall correlates to a more comprehensive output and a low false negative rate.</a:t>
            </a:r>
            <a:endParaRPr b="1"/>
          </a:p>
        </p:txBody>
      </p:sp>
      <p:sp>
        <p:nvSpPr>
          <p:cNvPr id="3703" name="Google Shape;3703;p2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04" name="Google Shape;3704;p2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705" name="Google Shape;3705;p245"/>
          <p:cNvSpPr txBox="1"/>
          <p:nvPr/>
        </p:nvSpPr>
        <p:spPr>
          <a:xfrm>
            <a:off x="467400" y="1941900"/>
            <a:ext cx="8209200" cy="148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rgbClr val="FFFFFF"/>
                </a:solidFill>
                <a:latin typeface="Inconsolata"/>
                <a:ea typeface="Inconsolata"/>
                <a:cs typeface="Inconsolata"/>
                <a:sym typeface="Inconsolata"/>
              </a:rPr>
              <a:t>TP / (TP + FN)</a:t>
            </a:r>
            <a:endParaRPr sz="7200">
              <a:solidFill>
                <a:srgbClr val="FFFFFF"/>
              </a:solidFill>
              <a:latin typeface="Inconsolata"/>
              <a:ea typeface="Inconsolata"/>
              <a:cs typeface="Inconsolata"/>
              <a:sym typeface="Inconsolata"/>
            </a:endParaRPr>
          </a:p>
        </p:txBody>
      </p:sp>
      <p:sp>
        <p:nvSpPr>
          <p:cNvPr id="3706" name="Google Shape;3706;p245"/>
          <p:cNvSpPr txBox="1"/>
          <p:nvPr>
            <p:ph idx="1" type="subTitle"/>
          </p:nvPr>
        </p:nvSpPr>
        <p:spPr>
          <a:xfrm>
            <a:off x="0" y="150030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Calculation:</a:t>
            </a:r>
            <a:endParaRPr b="1"/>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0" name="Shape 3710"/>
        <p:cNvGrpSpPr/>
        <p:nvPr/>
      </p:nvGrpSpPr>
      <p:grpSpPr>
        <a:xfrm>
          <a:off x="0" y="0"/>
          <a:ext cx="0" cy="0"/>
          <a:chOff x="0" y="0"/>
          <a:chExt cx="0" cy="0"/>
        </a:xfrm>
      </p:grpSpPr>
      <p:sp>
        <p:nvSpPr>
          <p:cNvPr id="3711" name="Google Shape;3711;p2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712" name="Google Shape;3712;p2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6" name="Shape 3716"/>
        <p:cNvGrpSpPr/>
        <p:nvPr/>
      </p:nvGrpSpPr>
      <p:grpSpPr>
        <a:xfrm>
          <a:off x="0" y="0"/>
          <a:ext cx="0" cy="0"/>
          <a:chOff x="0" y="0"/>
          <a:chExt cx="0" cy="0"/>
        </a:xfrm>
      </p:grpSpPr>
      <p:sp>
        <p:nvSpPr>
          <p:cNvPr id="3717" name="Google Shape;3717;p2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18" name="Google Shape;3718;p2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719" name="Google Shape;3719;p24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Confusion Matrix &amp; Classification Report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3" name="Shape 3723"/>
        <p:cNvGrpSpPr/>
        <p:nvPr/>
      </p:nvGrpSpPr>
      <p:grpSpPr>
        <a:xfrm>
          <a:off x="0" y="0"/>
          <a:ext cx="0" cy="0"/>
          <a:chOff x="0" y="0"/>
          <a:chExt cx="0" cy="0"/>
        </a:xfrm>
      </p:grpSpPr>
      <p:sp>
        <p:nvSpPr>
          <p:cNvPr id="3724" name="Google Shape;3724;p248"/>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lang="en" sz="3600"/>
              <a:t>We use a </a:t>
            </a:r>
            <a:r>
              <a:rPr b="1" lang="en" sz="3600">
                <a:highlight>
                  <a:srgbClr val="FFFF00"/>
                </a:highlight>
              </a:rPr>
              <a:t>confusion matrix</a:t>
            </a:r>
            <a:r>
              <a:rPr lang="en" sz="3600"/>
              <a:t> to measure and gauge the success of a model.</a:t>
            </a:r>
            <a:endParaRPr sz="3600"/>
          </a:p>
        </p:txBody>
      </p:sp>
      <p:sp>
        <p:nvSpPr>
          <p:cNvPr id="3725" name="Google Shape;3725;p2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26" name="Google Shape;3726;p2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17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Introduction to Supervised Learning</a:t>
            </a:r>
            <a:endParaRPr>
              <a:solidFill>
                <a:schemeClr val="dk1"/>
              </a:solidFill>
            </a:endParaRPr>
          </a:p>
          <a:p>
            <a:pPr indent="0" lvl="0" marL="0" rtl="0" algn="l">
              <a:spcBef>
                <a:spcPts val="0"/>
              </a:spcBef>
              <a:spcAft>
                <a:spcPts val="0"/>
              </a:spcAft>
              <a:buNone/>
            </a:pPr>
            <a:r>
              <a:t/>
            </a:r>
            <a:endParaRPr/>
          </a:p>
        </p:txBody>
      </p:sp>
      <p:sp>
        <p:nvSpPr>
          <p:cNvPr id="2703" name="Google Shape;2703;p1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Supervised learners generally fall into one of two broad categories: </a:t>
            </a:r>
            <a:endParaRPr/>
          </a:p>
        </p:txBody>
      </p:sp>
      <p:sp>
        <p:nvSpPr>
          <p:cNvPr id="2704" name="Google Shape;2704;p1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05" name="Google Shape;2705;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6" name="Google Shape;2706;p177"/>
          <p:cNvSpPr txBox="1"/>
          <p:nvPr/>
        </p:nvSpPr>
        <p:spPr>
          <a:xfrm>
            <a:off x="0" y="1209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b="1" lang="en" sz="1800">
                <a:solidFill>
                  <a:srgbClr val="000000"/>
                </a:solidFill>
                <a:latin typeface="Roboto"/>
                <a:ea typeface="Roboto"/>
                <a:cs typeface="Roboto"/>
                <a:sym typeface="Roboto"/>
              </a:rPr>
              <a:t>Classification								Regression</a:t>
            </a:r>
            <a:endParaRPr sz="1800">
              <a:latin typeface="Roboto"/>
              <a:ea typeface="Roboto"/>
              <a:cs typeface="Roboto"/>
              <a:sym typeface="Roboto"/>
            </a:endParaRPr>
          </a:p>
        </p:txBody>
      </p:sp>
      <p:cxnSp>
        <p:nvCxnSpPr>
          <p:cNvPr id="2707" name="Google Shape;2707;p177"/>
          <p:cNvCxnSpPr/>
          <p:nvPr/>
        </p:nvCxnSpPr>
        <p:spPr>
          <a:xfrm>
            <a:off x="813750" y="1807250"/>
            <a:ext cx="0" cy="2639100"/>
          </a:xfrm>
          <a:prstGeom prst="straightConnector1">
            <a:avLst/>
          </a:prstGeom>
          <a:noFill/>
          <a:ln cap="flat" cmpd="sng" w="19050">
            <a:solidFill>
              <a:srgbClr val="000000"/>
            </a:solidFill>
            <a:prstDash val="solid"/>
            <a:round/>
            <a:headEnd len="med" w="med" type="stealth"/>
            <a:tailEnd len="med" w="med" type="none"/>
          </a:ln>
        </p:spPr>
      </p:cxnSp>
      <p:cxnSp>
        <p:nvCxnSpPr>
          <p:cNvPr id="2708" name="Google Shape;2708;p177"/>
          <p:cNvCxnSpPr/>
          <p:nvPr/>
        </p:nvCxnSpPr>
        <p:spPr>
          <a:xfrm>
            <a:off x="2133300" y="3126800"/>
            <a:ext cx="0" cy="2639100"/>
          </a:xfrm>
          <a:prstGeom prst="straightConnector1">
            <a:avLst/>
          </a:prstGeom>
          <a:noFill/>
          <a:ln cap="flat" cmpd="sng" w="19050">
            <a:solidFill>
              <a:srgbClr val="000000"/>
            </a:solidFill>
            <a:prstDash val="solid"/>
            <a:round/>
            <a:headEnd len="med" w="med" type="stealth"/>
            <a:tailEnd len="med" w="med" type="none"/>
          </a:ln>
        </p:spPr>
      </p:cxnSp>
      <p:sp>
        <p:nvSpPr>
          <p:cNvPr id="2709" name="Google Shape;2709;p177"/>
          <p:cNvSpPr/>
          <p:nvPr/>
        </p:nvSpPr>
        <p:spPr>
          <a:xfrm>
            <a:off x="1084950" y="344325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77"/>
          <p:cNvSpPr/>
          <p:nvPr/>
        </p:nvSpPr>
        <p:spPr>
          <a:xfrm>
            <a:off x="1524700" y="372250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77"/>
          <p:cNvSpPr/>
          <p:nvPr/>
        </p:nvSpPr>
        <p:spPr>
          <a:xfrm>
            <a:off x="1317913" y="404690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77"/>
          <p:cNvSpPr/>
          <p:nvPr/>
        </p:nvSpPr>
        <p:spPr>
          <a:xfrm>
            <a:off x="1875438" y="3887275"/>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77"/>
          <p:cNvSpPr/>
          <p:nvPr/>
        </p:nvSpPr>
        <p:spPr>
          <a:xfrm>
            <a:off x="1803675" y="339080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77"/>
          <p:cNvSpPr/>
          <p:nvPr/>
        </p:nvSpPr>
        <p:spPr>
          <a:xfrm>
            <a:off x="1440925" y="3287625"/>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77"/>
          <p:cNvSpPr/>
          <p:nvPr/>
        </p:nvSpPr>
        <p:spPr>
          <a:xfrm>
            <a:off x="2162925" y="2233775"/>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77"/>
          <p:cNvSpPr/>
          <p:nvPr/>
        </p:nvSpPr>
        <p:spPr>
          <a:xfrm>
            <a:off x="2471125" y="2541975"/>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77"/>
          <p:cNvSpPr/>
          <p:nvPr/>
        </p:nvSpPr>
        <p:spPr>
          <a:xfrm>
            <a:off x="1875450" y="2115813"/>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77"/>
          <p:cNvSpPr/>
          <p:nvPr/>
        </p:nvSpPr>
        <p:spPr>
          <a:xfrm>
            <a:off x="1524700" y="2195638"/>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77"/>
          <p:cNvSpPr/>
          <p:nvPr/>
        </p:nvSpPr>
        <p:spPr>
          <a:xfrm>
            <a:off x="2690725" y="2786125"/>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77"/>
          <p:cNvSpPr/>
          <p:nvPr/>
        </p:nvSpPr>
        <p:spPr>
          <a:xfrm>
            <a:off x="2802600" y="3017000"/>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77"/>
          <p:cNvSpPr/>
          <p:nvPr/>
        </p:nvSpPr>
        <p:spPr>
          <a:xfrm>
            <a:off x="2133700" y="2566525"/>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77"/>
          <p:cNvSpPr/>
          <p:nvPr/>
        </p:nvSpPr>
        <p:spPr>
          <a:xfrm>
            <a:off x="2393825" y="2961900"/>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77"/>
          <p:cNvSpPr/>
          <p:nvPr/>
        </p:nvSpPr>
        <p:spPr>
          <a:xfrm>
            <a:off x="2666250" y="3367250"/>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77"/>
          <p:cNvSpPr/>
          <p:nvPr/>
        </p:nvSpPr>
        <p:spPr>
          <a:xfrm>
            <a:off x="3028150" y="3345213"/>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77"/>
          <p:cNvSpPr/>
          <p:nvPr/>
        </p:nvSpPr>
        <p:spPr>
          <a:xfrm>
            <a:off x="2910325" y="3677963"/>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77"/>
          <p:cNvSpPr/>
          <p:nvPr/>
        </p:nvSpPr>
        <p:spPr>
          <a:xfrm>
            <a:off x="1377075" y="3072888"/>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77"/>
          <p:cNvSpPr/>
          <p:nvPr/>
        </p:nvSpPr>
        <p:spPr>
          <a:xfrm>
            <a:off x="956038" y="3887275"/>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77"/>
          <p:cNvSpPr/>
          <p:nvPr/>
        </p:nvSpPr>
        <p:spPr>
          <a:xfrm>
            <a:off x="1922600" y="3562838"/>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77"/>
          <p:cNvSpPr/>
          <p:nvPr/>
        </p:nvSpPr>
        <p:spPr>
          <a:xfrm>
            <a:off x="1084950" y="309435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77"/>
          <p:cNvSpPr/>
          <p:nvPr/>
        </p:nvSpPr>
        <p:spPr>
          <a:xfrm>
            <a:off x="956038" y="2716513"/>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77"/>
          <p:cNvSpPr/>
          <p:nvPr/>
        </p:nvSpPr>
        <p:spPr>
          <a:xfrm>
            <a:off x="1596675" y="3918575"/>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77"/>
          <p:cNvSpPr/>
          <p:nvPr/>
        </p:nvSpPr>
        <p:spPr>
          <a:xfrm>
            <a:off x="1175650" y="2872325"/>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77"/>
          <p:cNvSpPr/>
          <p:nvPr/>
        </p:nvSpPr>
        <p:spPr>
          <a:xfrm>
            <a:off x="1258375" y="3667263"/>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77"/>
          <p:cNvSpPr/>
          <p:nvPr/>
        </p:nvSpPr>
        <p:spPr>
          <a:xfrm>
            <a:off x="1803675" y="2293663"/>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77"/>
          <p:cNvSpPr/>
          <p:nvPr/>
        </p:nvSpPr>
        <p:spPr>
          <a:xfrm>
            <a:off x="2374025" y="2807688"/>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77"/>
          <p:cNvSpPr txBox="1"/>
          <p:nvPr/>
        </p:nvSpPr>
        <p:spPr>
          <a:xfrm>
            <a:off x="515050" y="1610925"/>
            <a:ext cx="4491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y</a:t>
            </a:r>
            <a:endParaRPr sz="1800">
              <a:latin typeface="Roboto"/>
              <a:ea typeface="Roboto"/>
              <a:cs typeface="Roboto"/>
              <a:sym typeface="Roboto"/>
            </a:endParaRPr>
          </a:p>
        </p:txBody>
      </p:sp>
      <p:sp>
        <p:nvSpPr>
          <p:cNvPr id="2737" name="Google Shape;2737;p177"/>
          <p:cNvSpPr txBox="1"/>
          <p:nvPr/>
        </p:nvSpPr>
        <p:spPr>
          <a:xfrm>
            <a:off x="3097875" y="4364950"/>
            <a:ext cx="4491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x</a:t>
            </a:r>
            <a:endParaRPr sz="1800">
              <a:latin typeface="Roboto"/>
              <a:ea typeface="Roboto"/>
              <a:cs typeface="Roboto"/>
              <a:sym typeface="Roboto"/>
            </a:endParaRPr>
          </a:p>
        </p:txBody>
      </p:sp>
      <p:cxnSp>
        <p:nvCxnSpPr>
          <p:cNvPr id="2738" name="Google Shape;2738;p177"/>
          <p:cNvCxnSpPr/>
          <p:nvPr/>
        </p:nvCxnSpPr>
        <p:spPr>
          <a:xfrm rot="10800000">
            <a:off x="948288" y="2145750"/>
            <a:ext cx="2073900" cy="2073900"/>
          </a:xfrm>
          <a:prstGeom prst="straightConnector1">
            <a:avLst/>
          </a:prstGeom>
          <a:noFill/>
          <a:ln cap="flat" cmpd="sng" w="38100">
            <a:solidFill>
              <a:srgbClr val="000000"/>
            </a:solidFill>
            <a:prstDash val="solid"/>
            <a:round/>
            <a:headEnd len="med" w="med" type="none"/>
            <a:tailEnd len="med" w="med" type="none"/>
          </a:ln>
        </p:spPr>
      </p:cxnSp>
      <p:sp>
        <p:nvSpPr>
          <p:cNvPr id="2739" name="Google Shape;2739;p177"/>
          <p:cNvSpPr/>
          <p:nvPr/>
        </p:nvSpPr>
        <p:spPr>
          <a:xfrm>
            <a:off x="1989125" y="2842238"/>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77"/>
          <p:cNvSpPr/>
          <p:nvPr/>
        </p:nvSpPr>
        <p:spPr>
          <a:xfrm>
            <a:off x="1796275" y="2567963"/>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1" name="Google Shape;2741;p177"/>
          <p:cNvCxnSpPr/>
          <p:nvPr/>
        </p:nvCxnSpPr>
        <p:spPr>
          <a:xfrm>
            <a:off x="5461950" y="1807250"/>
            <a:ext cx="0" cy="2639100"/>
          </a:xfrm>
          <a:prstGeom prst="straightConnector1">
            <a:avLst/>
          </a:prstGeom>
          <a:noFill/>
          <a:ln cap="flat" cmpd="sng" w="19050">
            <a:solidFill>
              <a:srgbClr val="000000"/>
            </a:solidFill>
            <a:prstDash val="solid"/>
            <a:round/>
            <a:headEnd len="med" w="med" type="stealth"/>
            <a:tailEnd len="med" w="med" type="none"/>
          </a:ln>
        </p:spPr>
      </p:cxnSp>
      <p:cxnSp>
        <p:nvCxnSpPr>
          <p:cNvPr id="2742" name="Google Shape;2742;p177"/>
          <p:cNvCxnSpPr/>
          <p:nvPr/>
        </p:nvCxnSpPr>
        <p:spPr>
          <a:xfrm>
            <a:off x="6781500" y="3126800"/>
            <a:ext cx="0" cy="2639100"/>
          </a:xfrm>
          <a:prstGeom prst="straightConnector1">
            <a:avLst/>
          </a:prstGeom>
          <a:noFill/>
          <a:ln cap="flat" cmpd="sng" w="19050">
            <a:solidFill>
              <a:srgbClr val="000000"/>
            </a:solidFill>
            <a:prstDash val="solid"/>
            <a:round/>
            <a:headEnd len="med" w="med" type="stealth"/>
            <a:tailEnd len="med" w="med" type="none"/>
          </a:ln>
        </p:spPr>
      </p:cxnSp>
      <p:sp>
        <p:nvSpPr>
          <p:cNvPr id="2743" name="Google Shape;2743;p177"/>
          <p:cNvSpPr/>
          <p:nvPr/>
        </p:nvSpPr>
        <p:spPr>
          <a:xfrm>
            <a:off x="6811125" y="2233775"/>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77"/>
          <p:cNvSpPr/>
          <p:nvPr/>
        </p:nvSpPr>
        <p:spPr>
          <a:xfrm>
            <a:off x="7119325" y="2541975"/>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77"/>
          <p:cNvSpPr/>
          <p:nvPr/>
        </p:nvSpPr>
        <p:spPr>
          <a:xfrm>
            <a:off x="6392500" y="3507150"/>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77"/>
          <p:cNvSpPr/>
          <p:nvPr/>
        </p:nvSpPr>
        <p:spPr>
          <a:xfrm>
            <a:off x="6278400" y="3236588"/>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77"/>
          <p:cNvSpPr/>
          <p:nvPr/>
        </p:nvSpPr>
        <p:spPr>
          <a:xfrm>
            <a:off x="7170375" y="2195650"/>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77"/>
          <p:cNvSpPr/>
          <p:nvPr/>
        </p:nvSpPr>
        <p:spPr>
          <a:xfrm>
            <a:off x="6392500" y="2966050"/>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77"/>
          <p:cNvSpPr/>
          <p:nvPr/>
        </p:nvSpPr>
        <p:spPr>
          <a:xfrm>
            <a:off x="6781900" y="2566525"/>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77"/>
          <p:cNvSpPr/>
          <p:nvPr/>
        </p:nvSpPr>
        <p:spPr>
          <a:xfrm>
            <a:off x="7042025" y="2961900"/>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77"/>
          <p:cNvSpPr/>
          <p:nvPr/>
        </p:nvSpPr>
        <p:spPr>
          <a:xfrm>
            <a:off x="5953300" y="3722500"/>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77"/>
          <p:cNvSpPr/>
          <p:nvPr/>
        </p:nvSpPr>
        <p:spPr>
          <a:xfrm>
            <a:off x="6671700" y="3236588"/>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77"/>
          <p:cNvSpPr/>
          <p:nvPr/>
        </p:nvSpPr>
        <p:spPr>
          <a:xfrm>
            <a:off x="5953300" y="3479938"/>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77"/>
          <p:cNvSpPr/>
          <p:nvPr/>
        </p:nvSpPr>
        <p:spPr>
          <a:xfrm>
            <a:off x="6633875" y="3340050"/>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77"/>
          <p:cNvSpPr/>
          <p:nvPr/>
        </p:nvSpPr>
        <p:spPr>
          <a:xfrm>
            <a:off x="7022225" y="2807688"/>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77"/>
          <p:cNvSpPr txBox="1"/>
          <p:nvPr/>
        </p:nvSpPr>
        <p:spPr>
          <a:xfrm>
            <a:off x="5163250" y="1610925"/>
            <a:ext cx="4491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y</a:t>
            </a:r>
            <a:endParaRPr sz="1800">
              <a:latin typeface="Roboto"/>
              <a:ea typeface="Roboto"/>
              <a:cs typeface="Roboto"/>
              <a:sym typeface="Roboto"/>
            </a:endParaRPr>
          </a:p>
        </p:txBody>
      </p:sp>
      <p:sp>
        <p:nvSpPr>
          <p:cNvPr id="2757" name="Google Shape;2757;p177"/>
          <p:cNvSpPr txBox="1"/>
          <p:nvPr/>
        </p:nvSpPr>
        <p:spPr>
          <a:xfrm>
            <a:off x="7746075" y="4364950"/>
            <a:ext cx="4491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x</a:t>
            </a:r>
            <a:endParaRPr sz="1800">
              <a:latin typeface="Roboto"/>
              <a:ea typeface="Roboto"/>
              <a:cs typeface="Roboto"/>
              <a:sym typeface="Roboto"/>
            </a:endParaRPr>
          </a:p>
        </p:txBody>
      </p:sp>
      <p:cxnSp>
        <p:nvCxnSpPr>
          <p:cNvPr id="2758" name="Google Shape;2758;p177"/>
          <p:cNvCxnSpPr/>
          <p:nvPr/>
        </p:nvCxnSpPr>
        <p:spPr>
          <a:xfrm flipH="1">
            <a:off x="5669800" y="2232600"/>
            <a:ext cx="1831500" cy="2033700"/>
          </a:xfrm>
          <a:prstGeom prst="straightConnector1">
            <a:avLst/>
          </a:prstGeom>
          <a:noFill/>
          <a:ln cap="flat" cmpd="sng" w="38100">
            <a:solidFill>
              <a:srgbClr val="000000"/>
            </a:solidFill>
            <a:prstDash val="solid"/>
            <a:round/>
            <a:headEnd len="med" w="med" type="none"/>
            <a:tailEnd len="med" w="med" type="none"/>
          </a:ln>
        </p:spPr>
      </p:cxnSp>
      <p:sp>
        <p:nvSpPr>
          <p:cNvPr id="2759" name="Google Shape;2759;p177"/>
          <p:cNvSpPr/>
          <p:nvPr/>
        </p:nvSpPr>
        <p:spPr>
          <a:xfrm>
            <a:off x="6637325" y="2842238"/>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77"/>
          <p:cNvSpPr/>
          <p:nvPr/>
        </p:nvSpPr>
        <p:spPr>
          <a:xfrm>
            <a:off x="6444475" y="2567963"/>
            <a:ext cx="219600" cy="2196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1" name="Google Shape;2761;p177"/>
          <p:cNvPicPr preferRelativeResize="0"/>
          <p:nvPr/>
        </p:nvPicPr>
        <p:blipFill>
          <a:blip r:embed="rId3">
            <a:alphaModFix/>
          </a:blip>
          <a:stretch>
            <a:fillRect/>
          </a:stretch>
        </p:blipFill>
        <p:spPr>
          <a:xfrm>
            <a:off x="4305138" y="1183050"/>
            <a:ext cx="827470" cy="36625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0" name="Shape 3730"/>
        <p:cNvGrpSpPr/>
        <p:nvPr/>
      </p:nvGrpSpPr>
      <p:grpSpPr>
        <a:xfrm>
          <a:off x="0" y="0"/>
          <a:ext cx="0" cy="0"/>
          <a:chOff x="0" y="0"/>
          <a:chExt cx="0" cy="0"/>
        </a:xfrm>
      </p:grpSpPr>
      <p:sp>
        <p:nvSpPr>
          <p:cNvPr id="3731" name="Google Shape;3731;p2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Confusion Matrix</a:t>
            </a:r>
            <a:endParaRPr/>
          </a:p>
        </p:txBody>
      </p:sp>
      <p:sp>
        <p:nvSpPr>
          <p:cNvPr id="3732" name="Google Shape;3732;p2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33" name="Google Shape;3733;p2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734" name="Google Shape;3734;p2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Confusion </a:t>
            </a:r>
            <a:r>
              <a:rPr lang="en"/>
              <a:t>matrices</a:t>
            </a:r>
            <a:r>
              <a:rPr lang="en"/>
              <a:t> reveal the number of true negatives and true positives (actuals) for each categorical class and compare them to the number of predicted values for each class. </a:t>
            </a:r>
            <a:endParaRPr/>
          </a:p>
        </p:txBody>
      </p:sp>
      <p:graphicFrame>
        <p:nvGraphicFramePr>
          <p:cNvPr id="3735" name="Google Shape;3735;p249"/>
          <p:cNvGraphicFramePr/>
          <p:nvPr/>
        </p:nvGraphicFramePr>
        <p:xfrm>
          <a:off x="511150" y="1903100"/>
          <a:ext cx="3000000" cy="3000000"/>
        </p:xfrm>
        <a:graphic>
          <a:graphicData uri="http://schemas.openxmlformats.org/drawingml/2006/table">
            <a:tbl>
              <a:tblPr>
                <a:noFill/>
                <a:tableStyleId>{42A78917-CEFC-4FF9-A52B-9332691CAA82}</a:tableStyleId>
              </a:tblPr>
              <a:tblGrid>
                <a:gridCol w="2077200"/>
                <a:gridCol w="2077200"/>
                <a:gridCol w="2077200"/>
                <a:gridCol w="2077200"/>
              </a:tblGrid>
              <a:tr h="681650">
                <a:tc>
                  <a:txBody>
                    <a:bodyPr/>
                    <a:lstStyle/>
                    <a:p>
                      <a:pPr indent="0" lvl="0" marL="0" rtl="0" algn="l">
                        <a:spcBef>
                          <a:spcPts val="0"/>
                        </a:spcBef>
                        <a:spcAft>
                          <a:spcPts val="0"/>
                        </a:spcAft>
                        <a:buNone/>
                      </a:pPr>
                      <a:r>
                        <a:rPr lang="en" sz="1800">
                          <a:latin typeface="Roboto"/>
                          <a:ea typeface="Roboto"/>
                          <a:cs typeface="Roboto"/>
                          <a:sym typeface="Roboto"/>
                        </a:rPr>
                        <a:t>n=165</a:t>
                      </a:r>
                      <a:endParaRPr sz="1800">
                        <a:latin typeface="Roboto"/>
                        <a:ea typeface="Roboto"/>
                        <a:cs typeface="Roboto"/>
                        <a:sym typeface="Roboto"/>
                      </a:endParaRPr>
                    </a:p>
                  </a:txBody>
                  <a:tcPr marT="91425" marB="91425" marR="91425" marL="274300" anchor="ctr">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 sz="1800">
                          <a:latin typeface="Roboto"/>
                          <a:ea typeface="Roboto"/>
                          <a:cs typeface="Roboto"/>
                          <a:sym typeface="Roboto"/>
                        </a:rPr>
                        <a:t>Predicted: No</a:t>
                      </a:r>
                      <a:endParaRPr b="1"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rPr b="1" lang="en" sz="1800">
                          <a:latin typeface="Roboto"/>
                          <a:ea typeface="Roboto"/>
                          <a:cs typeface="Roboto"/>
                          <a:sym typeface="Roboto"/>
                        </a:rPr>
                        <a:t>Predicted: Yes</a:t>
                      </a:r>
                      <a:endParaRPr b="1"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t/>
                      </a:r>
                      <a:endParaRPr sz="1800">
                        <a:solidFill>
                          <a:srgbClr val="FFFFFF"/>
                        </a:solidFill>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r h="681650">
                <a:tc>
                  <a:txBody>
                    <a:bodyPr/>
                    <a:lstStyle/>
                    <a:p>
                      <a:pPr indent="0" lvl="0" marL="0" rtl="0" algn="l">
                        <a:spcBef>
                          <a:spcPts val="0"/>
                        </a:spcBef>
                        <a:spcAft>
                          <a:spcPts val="0"/>
                        </a:spcAft>
                        <a:buNone/>
                      </a:pPr>
                      <a:r>
                        <a:rPr b="1" lang="en" sz="1800">
                          <a:latin typeface="Roboto"/>
                          <a:ea typeface="Roboto"/>
                          <a:cs typeface="Roboto"/>
                          <a:sym typeface="Roboto"/>
                        </a:rPr>
                        <a:t>Actual=No</a:t>
                      </a:r>
                      <a:endParaRPr b="1"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rPr lang="en" sz="1800">
                          <a:latin typeface="Roboto"/>
                          <a:ea typeface="Roboto"/>
                          <a:cs typeface="Roboto"/>
                          <a:sym typeface="Roboto"/>
                        </a:rPr>
                        <a:t>50</a:t>
                      </a:r>
                      <a:endParaRPr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Roboto"/>
                          <a:ea typeface="Roboto"/>
                          <a:cs typeface="Roboto"/>
                          <a:sym typeface="Roboto"/>
                        </a:rPr>
                        <a:t>10</a:t>
                      </a:r>
                      <a:endParaRPr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FFFF"/>
                          </a:solidFill>
                          <a:latin typeface="Roboto"/>
                          <a:ea typeface="Roboto"/>
                          <a:cs typeface="Roboto"/>
                          <a:sym typeface="Roboto"/>
                        </a:rPr>
                        <a:t>=60</a:t>
                      </a:r>
                      <a:endParaRPr sz="1800">
                        <a:solidFill>
                          <a:srgbClr val="FFFFFF"/>
                        </a:solidFill>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r h="681650">
                <a:tc>
                  <a:txBody>
                    <a:bodyPr/>
                    <a:lstStyle/>
                    <a:p>
                      <a:pPr indent="0" lvl="0" marL="0" rtl="0" algn="l">
                        <a:spcBef>
                          <a:spcPts val="0"/>
                        </a:spcBef>
                        <a:spcAft>
                          <a:spcPts val="0"/>
                        </a:spcAft>
                        <a:buNone/>
                      </a:pPr>
                      <a:r>
                        <a:rPr b="1" lang="en" sz="1800">
                          <a:latin typeface="Roboto"/>
                          <a:ea typeface="Roboto"/>
                          <a:cs typeface="Roboto"/>
                          <a:sym typeface="Roboto"/>
                        </a:rPr>
                        <a:t>Actual=Yes</a:t>
                      </a:r>
                      <a:endParaRPr b="1"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rPr lang="en" sz="1800">
                          <a:latin typeface="Roboto"/>
                          <a:ea typeface="Roboto"/>
                          <a:cs typeface="Roboto"/>
                          <a:sym typeface="Roboto"/>
                        </a:rPr>
                        <a:t>5</a:t>
                      </a:r>
                      <a:endParaRPr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Roboto"/>
                          <a:ea typeface="Roboto"/>
                          <a:cs typeface="Roboto"/>
                          <a:sym typeface="Roboto"/>
                        </a:rPr>
                        <a:t>100</a:t>
                      </a:r>
                      <a:endParaRPr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FFFF"/>
                          </a:solidFill>
                          <a:latin typeface="Roboto"/>
                          <a:ea typeface="Roboto"/>
                          <a:cs typeface="Roboto"/>
                          <a:sym typeface="Roboto"/>
                        </a:rPr>
                        <a:t>=105</a:t>
                      </a:r>
                      <a:endParaRPr sz="1800">
                        <a:solidFill>
                          <a:srgbClr val="FFFFFF"/>
                        </a:solidFill>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r h="647700">
                <a:tc>
                  <a:txBody>
                    <a:bodyPr/>
                    <a:lstStyle/>
                    <a:p>
                      <a:pPr indent="0" lvl="0" marL="0" rtl="0" algn="l">
                        <a:spcBef>
                          <a:spcPts val="0"/>
                        </a:spcBef>
                        <a:spcAft>
                          <a:spcPts val="0"/>
                        </a:spcAft>
                        <a:buNone/>
                      </a:pPr>
                      <a:r>
                        <a:t/>
                      </a:r>
                      <a:endParaRPr sz="1800">
                        <a:latin typeface="Roboto"/>
                        <a:ea typeface="Roboto"/>
                        <a:cs typeface="Roboto"/>
                        <a:sym typeface="Roboto"/>
                      </a:endParaRPr>
                    </a:p>
                  </a:txBody>
                  <a:tcPr marT="91425" marB="91425" marR="91425" marL="274300"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FFFF"/>
                          </a:solidFill>
                          <a:latin typeface="Roboto"/>
                          <a:ea typeface="Roboto"/>
                          <a:cs typeface="Roboto"/>
                          <a:sym typeface="Roboto"/>
                        </a:rPr>
                        <a:t>=55</a:t>
                      </a:r>
                      <a:endParaRPr sz="1800">
                        <a:solidFill>
                          <a:srgbClr val="FFFFFF"/>
                        </a:solidFill>
                        <a:latin typeface="Roboto"/>
                        <a:ea typeface="Roboto"/>
                        <a:cs typeface="Roboto"/>
                        <a:sym typeface="Roboto"/>
                      </a:endParaRPr>
                    </a:p>
                  </a:txBody>
                  <a:tcPr marT="91425" marB="91425" marR="91425" marL="274300"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FFFF"/>
                          </a:solidFill>
                          <a:latin typeface="Roboto"/>
                          <a:ea typeface="Roboto"/>
                          <a:cs typeface="Roboto"/>
                          <a:sym typeface="Roboto"/>
                        </a:rPr>
                        <a:t>=110</a:t>
                      </a:r>
                      <a:endParaRPr sz="1800">
                        <a:solidFill>
                          <a:srgbClr val="FFFFFF"/>
                        </a:solidFill>
                        <a:latin typeface="Roboto"/>
                        <a:ea typeface="Roboto"/>
                        <a:cs typeface="Roboto"/>
                        <a:sym typeface="Roboto"/>
                      </a:endParaRPr>
                    </a:p>
                  </a:txBody>
                  <a:tcPr marT="91425" marB="91425" marR="91425" marL="274300"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800">
                        <a:solidFill>
                          <a:srgbClr val="FFFFFF"/>
                        </a:solidFill>
                        <a:latin typeface="Roboto"/>
                        <a:ea typeface="Roboto"/>
                        <a:cs typeface="Roboto"/>
                        <a:sym typeface="Roboto"/>
                      </a:endParaRPr>
                    </a:p>
                  </a:txBody>
                  <a:tcPr marT="91425" marB="91425" marR="91425" marL="274300"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9" name="Shape 3739"/>
        <p:cNvGrpSpPr/>
        <p:nvPr/>
      </p:nvGrpSpPr>
      <p:grpSpPr>
        <a:xfrm>
          <a:off x="0" y="0"/>
          <a:ext cx="0" cy="0"/>
          <a:chOff x="0" y="0"/>
          <a:chExt cx="0" cy="0"/>
        </a:xfrm>
      </p:grpSpPr>
      <p:sp>
        <p:nvSpPr>
          <p:cNvPr id="3740" name="Google Shape;3740;p2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Confusion Matrix</a:t>
            </a:r>
            <a:endParaRPr/>
          </a:p>
        </p:txBody>
      </p:sp>
      <p:sp>
        <p:nvSpPr>
          <p:cNvPr id="3741" name="Google Shape;3741;p2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42" name="Google Shape;3742;p2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743" name="Google Shape;3743;p25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These values are then individually summed by column and row. The aggregate sums are then compared to assess accuracy and precision. If the aggregates match, we can consider the model to be accurate and precise.</a:t>
            </a:r>
            <a:endParaRPr/>
          </a:p>
        </p:txBody>
      </p:sp>
      <p:graphicFrame>
        <p:nvGraphicFramePr>
          <p:cNvPr id="3744" name="Google Shape;3744;p250"/>
          <p:cNvGraphicFramePr/>
          <p:nvPr/>
        </p:nvGraphicFramePr>
        <p:xfrm>
          <a:off x="511150" y="1903100"/>
          <a:ext cx="3000000" cy="3000000"/>
        </p:xfrm>
        <a:graphic>
          <a:graphicData uri="http://schemas.openxmlformats.org/drawingml/2006/table">
            <a:tbl>
              <a:tblPr>
                <a:noFill/>
                <a:tableStyleId>{42A78917-CEFC-4FF9-A52B-9332691CAA82}</a:tableStyleId>
              </a:tblPr>
              <a:tblGrid>
                <a:gridCol w="2077200"/>
                <a:gridCol w="2077200"/>
                <a:gridCol w="2077200"/>
                <a:gridCol w="2077200"/>
              </a:tblGrid>
              <a:tr h="681650">
                <a:tc>
                  <a:txBody>
                    <a:bodyPr/>
                    <a:lstStyle/>
                    <a:p>
                      <a:pPr indent="0" lvl="0" marL="0" rtl="0" algn="l">
                        <a:spcBef>
                          <a:spcPts val="0"/>
                        </a:spcBef>
                        <a:spcAft>
                          <a:spcPts val="0"/>
                        </a:spcAft>
                        <a:buNone/>
                      </a:pPr>
                      <a:r>
                        <a:rPr lang="en" sz="1800">
                          <a:latin typeface="Roboto"/>
                          <a:ea typeface="Roboto"/>
                          <a:cs typeface="Roboto"/>
                          <a:sym typeface="Roboto"/>
                        </a:rPr>
                        <a:t>n=165</a:t>
                      </a:r>
                      <a:endParaRPr sz="1800">
                        <a:latin typeface="Roboto"/>
                        <a:ea typeface="Roboto"/>
                        <a:cs typeface="Roboto"/>
                        <a:sym typeface="Roboto"/>
                      </a:endParaRPr>
                    </a:p>
                  </a:txBody>
                  <a:tcPr marT="91425" marB="91425" marR="91425" marL="274300" anchor="ctr">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 sz="1800">
                          <a:latin typeface="Roboto"/>
                          <a:ea typeface="Roboto"/>
                          <a:cs typeface="Roboto"/>
                          <a:sym typeface="Roboto"/>
                        </a:rPr>
                        <a:t>Predicted: No</a:t>
                      </a:r>
                      <a:endParaRPr b="1"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rPr b="1" lang="en" sz="1800">
                          <a:latin typeface="Roboto"/>
                          <a:ea typeface="Roboto"/>
                          <a:cs typeface="Roboto"/>
                          <a:sym typeface="Roboto"/>
                        </a:rPr>
                        <a:t>Predicted: Yes</a:t>
                      </a:r>
                      <a:endParaRPr b="1"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t/>
                      </a:r>
                      <a:endParaRPr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r h="681650">
                <a:tc>
                  <a:txBody>
                    <a:bodyPr/>
                    <a:lstStyle/>
                    <a:p>
                      <a:pPr indent="0" lvl="0" marL="0" rtl="0" algn="l">
                        <a:spcBef>
                          <a:spcPts val="0"/>
                        </a:spcBef>
                        <a:spcAft>
                          <a:spcPts val="0"/>
                        </a:spcAft>
                        <a:buNone/>
                      </a:pPr>
                      <a:r>
                        <a:rPr b="1" lang="en" sz="1800">
                          <a:latin typeface="Roboto"/>
                          <a:ea typeface="Roboto"/>
                          <a:cs typeface="Roboto"/>
                          <a:sym typeface="Roboto"/>
                        </a:rPr>
                        <a:t>Actual=No</a:t>
                      </a:r>
                      <a:endParaRPr b="1"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rPr lang="en" sz="1800">
                          <a:latin typeface="Roboto"/>
                          <a:ea typeface="Roboto"/>
                          <a:cs typeface="Roboto"/>
                          <a:sym typeface="Roboto"/>
                        </a:rPr>
                        <a:t>50</a:t>
                      </a:r>
                      <a:endParaRPr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Roboto"/>
                          <a:ea typeface="Roboto"/>
                          <a:cs typeface="Roboto"/>
                          <a:sym typeface="Roboto"/>
                        </a:rPr>
                        <a:t>10</a:t>
                      </a:r>
                      <a:endParaRPr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 sz="1800">
                          <a:latin typeface="Roboto"/>
                          <a:ea typeface="Roboto"/>
                          <a:cs typeface="Roboto"/>
                          <a:sym typeface="Roboto"/>
                        </a:rPr>
                        <a:t>=60</a:t>
                      </a:r>
                      <a:endParaRPr b="1"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r>
              <a:tr h="681650">
                <a:tc>
                  <a:txBody>
                    <a:bodyPr/>
                    <a:lstStyle/>
                    <a:p>
                      <a:pPr indent="0" lvl="0" marL="0" rtl="0" algn="l">
                        <a:spcBef>
                          <a:spcPts val="0"/>
                        </a:spcBef>
                        <a:spcAft>
                          <a:spcPts val="0"/>
                        </a:spcAft>
                        <a:buNone/>
                      </a:pPr>
                      <a:r>
                        <a:rPr b="1" lang="en" sz="1800">
                          <a:latin typeface="Roboto"/>
                          <a:ea typeface="Roboto"/>
                          <a:cs typeface="Roboto"/>
                          <a:sym typeface="Roboto"/>
                        </a:rPr>
                        <a:t>Actual=Yes</a:t>
                      </a:r>
                      <a:endParaRPr b="1"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rPr lang="en" sz="1800">
                          <a:latin typeface="Roboto"/>
                          <a:ea typeface="Roboto"/>
                          <a:cs typeface="Roboto"/>
                          <a:sym typeface="Roboto"/>
                        </a:rPr>
                        <a:t>5</a:t>
                      </a:r>
                      <a:endParaRPr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Roboto"/>
                          <a:ea typeface="Roboto"/>
                          <a:cs typeface="Roboto"/>
                          <a:sym typeface="Roboto"/>
                        </a:rPr>
                        <a:t>100</a:t>
                      </a:r>
                      <a:endParaRPr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b="1" lang="en" sz="1800">
                          <a:latin typeface="Roboto"/>
                          <a:ea typeface="Roboto"/>
                          <a:cs typeface="Roboto"/>
                          <a:sym typeface="Roboto"/>
                        </a:rPr>
                        <a:t>=105</a:t>
                      </a:r>
                      <a:endParaRPr b="1" sz="1800">
                        <a:latin typeface="Roboto"/>
                        <a:ea typeface="Roboto"/>
                        <a:cs typeface="Roboto"/>
                        <a:sym typeface="Roboto"/>
                      </a:endParaRPr>
                    </a:p>
                  </a:txBody>
                  <a:tcPr marT="91425" marB="91425" marR="91425" marL="274300" anchor="ctr">
                    <a:lnL cap="flat" cmpd="sng" w="19050">
                      <a:solidFill>
                        <a:srgbClr val="666666"/>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28575">
                      <a:solidFill>
                        <a:srgbClr val="FFFFFF"/>
                      </a:solidFill>
                      <a:prstDash val="solid"/>
                      <a:round/>
                      <a:headEnd len="sm" w="sm" type="none"/>
                      <a:tailEnd len="sm" w="sm" type="none"/>
                    </a:lnT>
                    <a:lnB cap="flat" cmpd="sng" w="19050">
                      <a:solidFill>
                        <a:srgbClr val="666666">
                          <a:alpha val="0"/>
                        </a:srgbClr>
                      </a:solidFill>
                      <a:prstDash val="solid"/>
                      <a:round/>
                      <a:headEnd len="sm" w="sm" type="none"/>
                      <a:tailEnd len="sm" w="sm" type="none"/>
                    </a:lnB>
                    <a:solidFill>
                      <a:srgbClr val="FFFF00"/>
                    </a:solidFill>
                  </a:tcPr>
                </a:tc>
              </a:tr>
              <a:tr h="647700">
                <a:tc>
                  <a:txBody>
                    <a:bodyPr/>
                    <a:lstStyle/>
                    <a:p>
                      <a:pPr indent="0" lvl="0" marL="0" rtl="0" algn="l">
                        <a:spcBef>
                          <a:spcPts val="0"/>
                        </a:spcBef>
                        <a:spcAft>
                          <a:spcPts val="0"/>
                        </a:spcAft>
                        <a:buNone/>
                      </a:pPr>
                      <a:r>
                        <a:t/>
                      </a:r>
                      <a:endParaRPr sz="1800">
                        <a:latin typeface="Roboto"/>
                        <a:ea typeface="Roboto"/>
                        <a:cs typeface="Roboto"/>
                        <a:sym typeface="Roboto"/>
                      </a:endParaRPr>
                    </a:p>
                  </a:txBody>
                  <a:tcPr marT="91425" marB="91425" marR="91425" marL="274300"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latin typeface="Roboto"/>
                          <a:ea typeface="Roboto"/>
                          <a:cs typeface="Roboto"/>
                          <a:sym typeface="Roboto"/>
                        </a:rPr>
                        <a:t>=55</a:t>
                      </a:r>
                      <a:endParaRPr b="1" sz="1800">
                        <a:latin typeface="Roboto"/>
                        <a:ea typeface="Roboto"/>
                        <a:cs typeface="Roboto"/>
                        <a:sym typeface="Roboto"/>
                      </a:endParaRPr>
                    </a:p>
                  </a:txBody>
                  <a:tcPr marT="91425" marB="91425" marR="91425" marL="274300" anchor="ctr">
                    <a:lnL cap="flat" cmpd="sng" w="19050">
                      <a:solidFill>
                        <a:srgbClr val="666666">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alpha val="0"/>
                        </a:srgbClr>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n" sz="1800">
                          <a:latin typeface="Roboto"/>
                          <a:ea typeface="Roboto"/>
                          <a:cs typeface="Roboto"/>
                          <a:sym typeface="Roboto"/>
                        </a:rPr>
                        <a:t>=110</a:t>
                      </a:r>
                      <a:endParaRPr b="1" sz="1800">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alpha val="0"/>
                        </a:srgbClr>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1800">
                        <a:latin typeface="Roboto"/>
                        <a:ea typeface="Roboto"/>
                        <a:cs typeface="Roboto"/>
                        <a:sym typeface="Roboto"/>
                      </a:endParaRPr>
                    </a:p>
                  </a:txBody>
                  <a:tcPr marT="91425" marB="91425" marR="91425" marL="274300"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8" name="Shape 3748"/>
        <p:cNvGrpSpPr/>
        <p:nvPr/>
      </p:nvGrpSpPr>
      <p:grpSpPr>
        <a:xfrm>
          <a:off x="0" y="0"/>
          <a:ext cx="0" cy="0"/>
          <a:chOff x="0" y="0"/>
          <a:chExt cx="0" cy="0"/>
        </a:xfrm>
      </p:grpSpPr>
      <p:sp>
        <p:nvSpPr>
          <p:cNvPr id="3749" name="Google Shape;3749;p25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Confusion Matrix</a:t>
            </a:r>
            <a:endParaRPr/>
          </a:p>
        </p:txBody>
      </p:sp>
      <p:sp>
        <p:nvSpPr>
          <p:cNvPr id="3750" name="Google Shape;3750;p2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Confusion matrixes are great because they describe the performance of the classification model.</a:t>
            </a:r>
            <a:endParaRPr/>
          </a:p>
        </p:txBody>
      </p:sp>
      <p:sp>
        <p:nvSpPr>
          <p:cNvPr id="3751" name="Google Shape;3751;p2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52" name="Google Shape;3752;p2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3753" name="Google Shape;3753;p251"/>
          <p:cNvGrpSpPr/>
          <p:nvPr/>
        </p:nvGrpSpPr>
        <p:grpSpPr>
          <a:xfrm>
            <a:off x="453395" y="1625450"/>
            <a:ext cx="743726" cy="530949"/>
            <a:chOff x="453220" y="1424000"/>
            <a:chExt cx="743726" cy="530949"/>
          </a:xfrm>
        </p:grpSpPr>
        <p:sp>
          <p:nvSpPr>
            <p:cNvPr id="3754" name="Google Shape;3754;p2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755" name="Google Shape;3755;p2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3756" name="Google Shape;3756;p251"/>
          <p:cNvGrpSpPr/>
          <p:nvPr/>
        </p:nvGrpSpPr>
        <p:grpSpPr>
          <a:xfrm>
            <a:off x="453408" y="2477750"/>
            <a:ext cx="743726" cy="530949"/>
            <a:chOff x="453233" y="2276300"/>
            <a:chExt cx="743726" cy="530949"/>
          </a:xfrm>
        </p:grpSpPr>
        <p:sp>
          <p:nvSpPr>
            <p:cNvPr id="3757" name="Google Shape;3757;p2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758" name="Google Shape;3758;p2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3759" name="Google Shape;3759;p251"/>
          <p:cNvSpPr/>
          <p:nvPr/>
        </p:nvSpPr>
        <p:spPr>
          <a:xfrm>
            <a:off x="1352725" y="15802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By looking at the confusion matrix, we can determine whether the model has been correctly trained to produce comprehensive, accurate, and precise predictions.</a:t>
            </a:r>
            <a:endParaRPr sz="1500">
              <a:latin typeface="Roboto"/>
              <a:ea typeface="Roboto"/>
              <a:cs typeface="Roboto"/>
              <a:sym typeface="Roboto"/>
            </a:endParaRPr>
          </a:p>
        </p:txBody>
      </p:sp>
      <p:sp>
        <p:nvSpPr>
          <p:cNvPr id="3760" name="Google Shape;3760;p251"/>
          <p:cNvSpPr/>
          <p:nvPr/>
        </p:nvSpPr>
        <p:spPr>
          <a:xfrm>
            <a:off x="1352725" y="243258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For binary classifiers like the logistic regression classifier, a confusion matrix will measure the number of positive and negative predictions.</a:t>
            </a:r>
            <a:endParaRPr sz="1500">
              <a:latin typeface="Roboto"/>
              <a:ea typeface="Roboto"/>
              <a:cs typeface="Roboto"/>
              <a:sym typeface="Roboto"/>
            </a:endParaRPr>
          </a:p>
        </p:txBody>
      </p:sp>
      <p:sp>
        <p:nvSpPr>
          <p:cNvPr id="3761" name="Google Shape;3761;p251"/>
          <p:cNvSpPr/>
          <p:nvPr/>
        </p:nvSpPr>
        <p:spPr>
          <a:xfrm>
            <a:off x="1352725" y="3275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 These will then be compared to the actuals.</a:t>
            </a:r>
            <a:endParaRPr sz="1500">
              <a:latin typeface="Roboto"/>
              <a:ea typeface="Roboto"/>
              <a:cs typeface="Roboto"/>
              <a:sym typeface="Roboto"/>
            </a:endParaRPr>
          </a:p>
        </p:txBody>
      </p:sp>
      <p:grpSp>
        <p:nvGrpSpPr>
          <p:cNvPr id="3762" name="Google Shape;3762;p251"/>
          <p:cNvGrpSpPr/>
          <p:nvPr/>
        </p:nvGrpSpPr>
        <p:grpSpPr>
          <a:xfrm>
            <a:off x="453408" y="3330038"/>
            <a:ext cx="743726" cy="530949"/>
            <a:chOff x="453233" y="3128588"/>
            <a:chExt cx="743726" cy="530949"/>
          </a:xfrm>
        </p:grpSpPr>
        <p:sp>
          <p:nvSpPr>
            <p:cNvPr id="3763" name="Google Shape;3763;p2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764" name="Google Shape;3764;p2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8" name="Shape 3768"/>
        <p:cNvGrpSpPr/>
        <p:nvPr/>
      </p:nvGrpSpPr>
      <p:grpSpPr>
        <a:xfrm>
          <a:off x="0" y="0"/>
          <a:ext cx="0" cy="0"/>
          <a:chOff x="0" y="0"/>
          <a:chExt cx="0" cy="0"/>
        </a:xfrm>
      </p:grpSpPr>
      <p:sp>
        <p:nvSpPr>
          <p:cNvPr id="3769" name="Google Shape;3769;p25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H</a:t>
            </a:r>
            <a:r>
              <a:rPr lang="en" sz="3400"/>
              <a:t>ow do we get data loaded into a confusion matrix for model evaluation? </a:t>
            </a:r>
            <a:endParaRPr sz="3400"/>
          </a:p>
        </p:txBody>
      </p:sp>
      <p:sp>
        <p:nvSpPr>
          <p:cNvPr id="3770" name="Google Shape;3770;p2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71" name="Google Shape;3771;p2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5" name="Shape 3775"/>
        <p:cNvGrpSpPr/>
        <p:nvPr/>
      </p:nvGrpSpPr>
      <p:grpSpPr>
        <a:xfrm>
          <a:off x="0" y="0"/>
          <a:ext cx="0" cy="0"/>
          <a:chOff x="0" y="0"/>
          <a:chExt cx="0" cy="0"/>
        </a:xfrm>
      </p:grpSpPr>
      <p:sp>
        <p:nvSpPr>
          <p:cNvPr id="3776" name="Google Shape;3776;p25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Confusion Matrix</a:t>
            </a:r>
            <a:endParaRPr>
              <a:solidFill>
                <a:schemeClr val="dk1"/>
              </a:solidFill>
            </a:endParaRPr>
          </a:p>
          <a:p>
            <a:pPr indent="0" lvl="0" marL="0" rtl="0" algn="l">
              <a:spcBef>
                <a:spcPts val="0"/>
              </a:spcBef>
              <a:spcAft>
                <a:spcPts val="0"/>
              </a:spcAft>
              <a:buNone/>
            </a:pPr>
            <a:r>
              <a:t/>
            </a:r>
            <a:endParaRPr/>
          </a:p>
        </p:txBody>
      </p:sp>
      <p:sp>
        <p:nvSpPr>
          <p:cNvPr id="3777" name="Google Shape;3777;p2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78" name="Google Shape;3778;p2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779" name="Google Shape;3779;p253"/>
          <p:cNvSpPr txBox="1"/>
          <p:nvPr>
            <p:ph idx="3" type="body"/>
          </p:nvPr>
        </p:nvSpPr>
        <p:spPr>
          <a:xfrm>
            <a:off x="175" y="1752600"/>
            <a:ext cx="4725000" cy="1490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800">
                <a:solidFill>
                  <a:schemeClr val="dk1"/>
                </a:solidFill>
              </a:rPr>
              <a:t>The function accepts two arguments, one dataset containing the predicted values and another containing the actual data points.</a:t>
            </a:r>
            <a:endParaRPr/>
          </a:p>
        </p:txBody>
      </p:sp>
      <p:pic>
        <p:nvPicPr>
          <p:cNvPr id="3780" name="Google Shape;3780;p253"/>
          <p:cNvPicPr preferRelativeResize="0"/>
          <p:nvPr/>
        </p:nvPicPr>
        <p:blipFill rotWithShape="1">
          <a:blip r:embed="rId3">
            <a:alphaModFix/>
          </a:blip>
          <a:srcRect b="0" l="0" r="10976" t="4997"/>
          <a:stretch/>
        </p:blipFill>
        <p:spPr>
          <a:xfrm>
            <a:off x="4648200" y="1305662"/>
            <a:ext cx="4445400" cy="3558113"/>
          </a:xfrm>
          <a:prstGeom prst="rect">
            <a:avLst/>
          </a:prstGeom>
          <a:noFill/>
          <a:ln>
            <a:noFill/>
          </a:ln>
        </p:spPr>
      </p:pic>
      <p:sp>
        <p:nvSpPr>
          <p:cNvPr id="3781" name="Google Shape;3781;p2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Most models will come equipped with a confusion matrix module, such as the </a:t>
            </a:r>
            <a:br>
              <a:rPr lang="en"/>
            </a:br>
            <a:r>
              <a:rPr lang="en" u="sng">
                <a:solidFill>
                  <a:schemeClr val="hlink"/>
                </a:solidFill>
                <a:hlinkClick r:id="rId4"/>
              </a:rPr>
              <a:t>sklearn metrics.confusion_matrix</a:t>
            </a:r>
            <a:r>
              <a:rPr lang="en"/>
              <a:t> module.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5" name="Shape 3785"/>
        <p:cNvGrpSpPr/>
        <p:nvPr/>
      </p:nvGrpSpPr>
      <p:grpSpPr>
        <a:xfrm>
          <a:off x="0" y="0"/>
          <a:ext cx="0" cy="0"/>
          <a:chOff x="0" y="0"/>
          <a:chExt cx="0" cy="0"/>
        </a:xfrm>
      </p:grpSpPr>
      <p:sp>
        <p:nvSpPr>
          <p:cNvPr id="3786" name="Google Shape;3786;p254"/>
          <p:cNvSpPr txBox="1"/>
          <p:nvPr>
            <p:ph type="title"/>
          </p:nvPr>
        </p:nvSpPr>
        <p:spPr>
          <a:xfrm>
            <a:off x="25" y="274800"/>
            <a:ext cx="8763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You can also use a classification report to evaluate a model. </a:t>
            </a:r>
            <a:endParaRPr/>
          </a:p>
        </p:txBody>
      </p:sp>
      <p:sp>
        <p:nvSpPr>
          <p:cNvPr id="3787" name="Google Shape;3787;p2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88" name="Google Shape;3788;p2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2" name="Shape 3792"/>
        <p:cNvGrpSpPr/>
        <p:nvPr/>
      </p:nvGrpSpPr>
      <p:grpSpPr>
        <a:xfrm>
          <a:off x="0" y="0"/>
          <a:ext cx="0" cy="0"/>
          <a:chOff x="0" y="0"/>
          <a:chExt cx="0" cy="0"/>
        </a:xfrm>
      </p:grpSpPr>
      <p:sp>
        <p:nvSpPr>
          <p:cNvPr id="3793" name="Google Shape;3793;p255"/>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lang="en" sz="2900"/>
              <a:t>A </a:t>
            </a:r>
            <a:r>
              <a:rPr b="1" lang="en" sz="2900">
                <a:highlight>
                  <a:srgbClr val="FFFF00"/>
                </a:highlight>
              </a:rPr>
              <a:t>classification report</a:t>
            </a:r>
            <a:r>
              <a:rPr lang="en" sz="2900"/>
              <a:t> holds the test results so we can assess and evaluate the number of predicted occurrences for each class.</a:t>
            </a:r>
            <a:endParaRPr sz="2900"/>
          </a:p>
        </p:txBody>
      </p:sp>
      <p:sp>
        <p:nvSpPr>
          <p:cNvPr id="3794" name="Google Shape;3794;p2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95" name="Google Shape;3795;p2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9" name="Shape 3799"/>
        <p:cNvGrpSpPr/>
        <p:nvPr/>
      </p:nvGrpSpPr>
      <p:grpSpPr>
        <a:xfrm>
          <a:off x="0" y="0"/>
          <a:ext cx="0" cy="0"/>
          <a:chOff x="0" y="0"/>
          <a:chExt cx="0" cy="0"/>
        </a:xfrm>
      </p:grpSpPr>
      <p:sp>
        <p:nvSpPr>
          <p:cNvPr id="3800" name="Google Shape;3800;p2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Classification Report</a:t>
            </a:r>
            <a:endParaRPr/>
          </a:p>
        </p:txBody>
      </p:sp>
      <p:sp>
        <p:nvSpPr>
          <p:cNvPr id="3801" name="Google Shape;3801;p2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Classification report identifies the </a:t>
            </a:r>
            <a:r>
              <a:rPr b="1" lang="en">
                <a:highlight>
                  <a:srgbClr val="00FF00"/>
                </a:highlight>
              </a:rPr>
              <a:t>precision</a:t>
            </a:r>
            <a:r>
              <a:rPr lang="en"/>
              <a:t>, </a:t>
            </a:r>
            <a:r>
              <a:rPr b="1" lang="en">
                <a:highlight>
                  <a:srgbClr val="00FFFF"/>
                </a:highlight>
              </a:rPr>
              <a:t>recall</a:t>
            </a:r>
            <a:r>
              <a:rPr lang="en"/>
              <a:t>, and </a:t>
            </a:r>
            <a:r>
              <a:rPr b="1" lang="en">
                <a:highlight>
                  <a:srgbClr val="FFFF00"/>
                </a:highlight>
              </a:rPr>
              <a:t>accuracy</a:t>
            </a:r>
            <a:r>
              <a:rPr lang="en"/>
              <a:t> of a model for each given class.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802" name="Google Shape;3802;p2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03" name="Google Shape;3803;p2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3804" name="Google Shape;3804;p256"/>
          <p:cNvGraphicFramePr/>
          <p:nvPr/>
        </p:nvGraphicFramePr>
        <p:xfrm>
          <a:off x="425650" y="1468275"/>
          <a:ext cx="3000000" cy="3000000"/>
        </p:xfrm>
        <a:graphic>
          <a:graphicData uri="http://schemas.openxmlformats.org/drawingml/2006/table">
            <a:tbl>
              <a:tblPr>
                <a:noFill/>
                <a:tableStyleId>{42A78917-CEFC-4FF9-A52B-9332691CAA82}</a:tableStyleId>
              </a:tblPr>
              <a:tblGrid>
                <a:gridCol w="2162750"/>
                <a:gridCol w="1649875"/>
                <a:gridCol w="1468350"/>
                <a:gridCol w="1585925"/>
                <a:gridCol w="1431575"/>
              </a:tblGrid>
              <a:tr h="424825">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precision</a:t>
                      </a:r>
                      <a:endParaRPr sz="2100"/>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00"/>
                    </a:solidFill>
                  </a:tcPr>
                </a:tc>
                <a:tc>
                  <a:txBody>
                    <a:bodyPr/>
                    <a:lstStyle/>
                    <a:p>
                      <a:pPr indent="0" lvl="0" marL="0" rtl="0" algn="r">
                        <a:spcBef>
                          <a:spcPts val="0"/>
                        </a:spcBef>
                        <a:spcAft>
                          <a:spcPts val="0"/>
                        </a:spcAft>
                        <a:buNone/>
                      </a:pPr>
                      <a:r>
                        <a:rPr lang="en" sz="2100">
                          <a:latin typeface="Inconsolata"/>
                          <a:ea typeface="Inconsolata"/>
                          <a:cs typeface="Inconsolata"/>
                          <a:sym typeface="Inconsolata"/>
                        </a:rPr>
                        <a:t>recall</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FF"/>
                    </a:solidFill>
                  </a:tcPr>
                </a:tc>
                <a:tc>
                  <a:txBody>
                    <a:bodyPr/>
                    <a:lstStyle/>
                    <a:p>
                      <a:pPr indent="0" lvl="0" marL="0" rtl="0" algn="r">
                        <a:spcBef>
                          <a:spcPts val="0"/>
                        </a:spcBef>
                        <a:spcAft>
                          <a:spcPts val="0"/>
                        </a:spcAft>
                        <a:buNone/>
                      </a:pPr>
                      <a:r>
                        <a:rPr lang="en" sz="2100">
                          <a:latin typeface="Inconsolata"/>
                          <a:ea typeface="Inconsolata"/>
                          <a:cs typeface="Inconsolata"/>
                          <a:sym typeface="Inconsolata"/>
                        </a:rPr>
                        <a:t>fl-score</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2100">
                          <a:latin typeface="Inconsolata"/>
                          <a:ea typeface="Inconsolata"/>
                          <a:cs typeface="Inconsolata"/>
                          <a:sym typeface="Inconsolata"/>
                        </a:rPr>
                        <a:t>support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37900">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00"/>
                    </a:solidFill>
                  </a:tcPr>
                </a:tc>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FF"/>
                    </a:solidFill>
                  </a:tcPr>
                </a:tc>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424825">
                <a:tc>
                  <a:txBody>
                    <a:bodyPr/>
                    <a:lstStyle/>
                    <a:p>
                      <a:pPr indent="0" lvl="0" marL="0" rtl="0" algn="r">
                        <a:spcBef>
                          <a:spcPts val="0"/>
                        </a:spcBef>
                        <a:spcAft>
                          <a:spcPts val="0"/>
                        </a:spcAft>
                        <a:buNone/>
                      </a:pPr>
                      <a:r>
                        <a:rPr lang="en" sz="2100">
                          <a:latin typeface="Inconsolata"/>
                          <a:ea typeface="Inconsolata"/>
                          <a:cs typeface="Inconsolata"/>
                          <a:sym typeface="Inconsolata"/>
                        </a:rPr>
                        <a:t>No Diabetes</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2100">
                          <a:latin typeface="Inconsolata"/>
                          <a:ea typeface="Inconsolata"/>
                          <a:cs typeface="Inconsolata"/>
                          <a:sym typeface="Inconsolata"/>
                        </a:rPr>
                        <a:t>0.77</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00"/>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0.90</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FF"/>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0.83</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2100">
                          <a:latin typeface="Inconsolata"/>
                          <a:ea typeface="Inconsolata"/>
                          <a:cs typeface="Inconsolata"/>
                          <a:sym typeface="Inconsolata"/>
                        </a:rPr>
                        <a:t>125</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424825">
                <a:tc>
                  <a:txBody>
                    <a:bodyPr/>
                    <a:lstStyle/>
                    <a:p>
                      <a:pPr indent="0" lvl="0" marL="0" rtl="0" algn="r">
                        <a:spcBef>
                          <a:spcPts val="0"/>
                        </a:spcBef>
                        <a:spcAft>
                          <a:spcPts val="0"/>
                        </a:spcAft>
                        <a:buClr>
                          <a:schemeClr val="dk1"/>
                        </a:buClr>
                        <a:buSzPts val="1100"/>
                        <a:buFont typeface="Arial"/>
                        <a:buNone/>
                      </a:pPr>
                      <a:r>
                        <a:rPr lang="en" sz="2100">
                          <a:solidFill>
                            <a:schemeClr val="dk1"/>
                          </a:solidFill>
                          <a:latin typeface="Inconsolata"/>
                          <a:ea typeface="Inconsolata"/>
                          <a:cs typeface="Inconsolata"/>
                          <a:sym typeface="Inconsolata"/>
                        </a:rPr>
                        <a:t>Diabetes</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2100">
                          <a:latin typeface="Inconsolata"/>
                          <a:ea typeface="Inconsolata"/>
                          <a:cs typeface="Inconsolata"/>
                          <a:sym typeface="Inconsolata"/>
                        </a:rPr>
                        <a:t>0.72</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00"/>
                    </a:solidFill>
                  </a:tcPr>
                </a:tc>
                <a:tc>
                  <a:txBody>
                    <a:bodyPr/>
                    <a:lstStyle/>
                    <a:p>
                      <a:pPr indent="0" lvl="0" marL="0" rtl="0" algn="r">
                        <a:spcBef>
                          <a:spcPts val="0"/>
                        </a:spcBef>
                        <a:spcAft>
                          <a:spcPts val="0"/>
                        </a:spcAft>
                        <a:buNone/>
                      </a:pPr>
                      <a:r>
                        <a:rPr lang="en" sz="2100">
                          <a:latin typeface="Inconsolata"/>
                          <a:ea typeface="Inconsolata"/>
                          <a:cs typeface="Inconsolata"/>
                          <a:sym typeface="Inconsolata"/>
                        </a:rPr>
                        <a:t>0.49</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FF"/>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0.58</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2100">
                          <a:latin typeface="Inconsolata"/>
                          <a:ea typeface="Inconsolata"/>
                          <a:cs typeface="Inconsolata"/>
                          <a:sym typeface="Inconsolata"/>
                        </a:rPr>
                        <a:t>67</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81175">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00"/>
                    </a:solidFill>
                  </a:tcPr>
                </a:tc>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FF"/>
                    </a:solidFill>
                  </a:tcPr>
                </a:tc>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424825">
                <a:tc>
                  <a:txBody>
                    <a:bodyPr/>
                    <a:lstStyle/>
                    <a:p>
                      <a:pPr indent="0" lvl="0" marL="0" rtl="0" algn="r">
                        <a:spcBef>
                          <a:spcPts val="0"/>
                        </a:spcBef>
                        <a:spcAft>
                          <a:spcPts val="0"/>
                        </a:spcAft>
                        <a:buNone/>
                      </a:pPr>
                      <a:r>
                        <a:rPr lang="en" sz="2100">
                          <a:latin typeface="Inconsolata"/>
                          <a:ea typeface="Inconsolata"/>
                          <a:cs typeface="Inconsolata"/>
                          <a:sym typeface="Inconsolata"/>
                        </a:rPr>
                        <a:t>accuracy</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00"/>
                    </a:solidFill>
                  </a:tcPr>
                </a:tc>
                <a:tc>
                  <a:txBody>
                    <a:bodyPr/>
                    <a:lstStyle/>
                    <a:p>
                      <a:pPr indent="0" lvl="0" marL="0" rtl="0" algn="r">
                        <a:spcBef>
                          <a:spcPts val="0"/>
                        </a:spcBef>
                        <a:spcAft>
                          <a:spcPts val="0"/>
                        </a:spcAft>
                        <a:buNone/>
                      </a:pPr>
                      <a:r>
                        <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FF"/>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0.76</a:t>
                      </a:r>
                      <a:endParaRPr sz="2100">
                        <a:solidFill>
                          <a:schemeClr val="dk1"/>
                        </a:solidFill>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en" sz="2100">
                          <a:latin typeface="Inconsolata"/>
                          <a:ea typeface="Inconsolata"/>
                          <a:cs typeface="Inconsolata"/>
                          <a:sym typeface="Inconsolata"/>
                        </a:rPr>
                        <a:t>192</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r>
              <a:tr h="424825">
                <a:tc>
                  <a:txBody>
                    <a:bodyPr/>
                    <a:lstStyle/>
                    <a:p>
                      <a:pPr indent="0" lvl="0" marL="0" rtl="0" algn="r">
                        <a:spcBef>
                          <a:spcPts val="0"/>
                        </a:spcBef>
                        <a:spcAft>
                          <a:spcPts val="0"/>
                        </a:spcAft>
                        <a:buNone/>
                      </a:pPr>
                      <a:r>
                        <a:rPr lang="en" sz="2100">
                          <a:latin typeface="Inconsolata"/>
                          <a:ea typeface="Inconsolata"/>
                          <a:cs typeface="Inconsolata"/>
                          <a:sym typeface="Inconsolata"/>
                        </a:rPr>
                        <a:t>macro avg</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2100">
                          <a:latin typeface="Inconsolata"/>
                          <a:ea typeface="Inconsolata"/>
                          <a:cs typeface="Inconsolata"/>
                          <a:sym typeface="Inconsolata"/>
                        </a:rPr>
                        <a:t>0.74</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00"/>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0.69</a:t>
                      </a:r>
                      <a:endParaRPr sz="2100">
                        <a:solidFill>
                          <a:schemeClr val="dk1"/>
                        </a:solidFill>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FF"/>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0.71</a:t>
                      </a:r>
                      <a:endParaRPr sz="2100">
                        <a:solidFill>
                          <a:schemeClr val="dk1"/>
                        </a:solidFill>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192</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424825">
                <a:tc>
                  <a:txBody>
                    <a:bodyPr/>
                    <a:lstStyle/>
                    <a:p>
                      <a:pPr indent="0" lvl="0" marL="0" rtl="0" algn="r">
                        <a:spcBef>
                          <a:spcPts val="0"/>
                        </a:spcBef>
                        <a:spcAft>
                          <a:spcPts val="0"/>
                        </a:spcAft>
                        <a:buNone/>
                      </a:pPr>
                      <a:r>
                        <a:rPr lang="en" sz="2100">
                          <a:latin typeface="Inconsolata"/>
                          <a:ea typeface="Inconsolata"/>
                          <a:cs typeface="Inconsolata"/>
                          <a:sym typeface="Inconsolata"/>
                        </a:rPr>
                        <a:t>weighted avg</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0.75</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00"/>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0.76</a:t>
                      </a:r>
                      <a:endParaRPr sz="2100">
                        <a:solidFill>
                          <a:schemeClr val="dk1"/>
                        </a:solidFill>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FFFF"/>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0.74</a:t>
                      </a:r>
                      <a:endParaRPr sz="2100">
                        <a:solidFill>
                          <a:schemeClr val="dk1"/>
                        </a:solidFill>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sz="2100">
                          <a:solidFill>
                            <a:schemeClr val="dk1"/>
                          </a:solidFill>
                          <a:latin typeface="Inconsolata"/>
                          <a:ea typeface="Inconsolata"/>
                          <a:cs typeface="Inconsolata"/>
                          <a:sym typeface="Inconsolata"/>
                        </a:rPr>
                        <a:t>192</a:t>
                      </a:r>
                      <a:endParaRPr sz="2100">
                        <a:latin typeface="Inconsolata"/>
                        <a:ea typeface="Inconsolata"/>
                        <a:cs typeface="Inconsolata"/>
                        <a:sym typeface="Inconsolata"/>
                      </a:endParaRPr>
                    </a:p>
                  </a:txBody>
                  <a:tcPr marT="0" marB="0" marR="91425" marL="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8" name="Shape 3808"/>
        <p:cNvGrpSpPr/>
        <p:nvPr/>
      </p:nvGrpSpPr>
      <p:grpSpPr>
        <a:xfrm>
          <a:off x="0" y="0"/>
          <a:ext cx="0" cy="0"/>
          <a:chOff x="0" y="0"/>
          <a:chExt cx="0" cy="0"/>
        </a:xfrm>
      </p:grpSpPr>
      <p:sp>
        <p:nvSpPr>
          <p:cNvPr id="3809" name="Google Shape;3809;p257"/>
          <p:cNvSpPr txBox="1"/>
          <p:nvPr>
            <p:ph type="title"/>
          </p:nvPr>
        </p:nvSpPr>
        <p:spPr>
          <a:xfrm>
            <a:off x="274325" y="3361350"/>
            <a:ext cx="8595300" cy="73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Confusion Matrix</a:t>
            </a:r>
            <a:endParaRPr/>
          </a:p>
        </p:txBody>
      </p:sp>
      <p:sp>
        <p:nvSpPr>
          <p:cNvPr id="3810" name="Google Shape;3810;p2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11" name="Google Shape;3811;p2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5" name="Shape 3815"/>
        <p:cNvGrpSpPr/>
        <p:nvPr/>
      </p:nvGrpSpPr>
      <p:grpSpPr>
        <a:xfrm>
          <a:off x="0" y="0"/>
          <a:ext cx="0" cy="0"/>
          <a:chOff x="0" y="0"/>
          <a:chExt cx="0" cy="0"/>
        </a:xfrm>
      </p:grpSpPr>
      <p:sp>
        <p:nvSpPr>
          <p:cNvPr id="3816" name="Google Shape;3816;p2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817" name="Google Shape;3817;p258"/>
          <p:cNvSpPr txBox="1"/>
          <p:nvPr>
            <p:ph type="title"/>
          </p:nvPr>
        </p:nvSpPr>
        <p:spPr>
          <a:xfrm>
            <a:off x="1400" y="274875"/>
            <a:ext cx="83235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Evaluating Classification Models</a:t>
            </a:r>
            <a:endParaRPr sz="3000">
              <a:solidFill>
                <a:schemeClr val="dk1"/>
              </a:solidFill>
            </a:endParaRPr>
          </a:p>
          <a:p>
            <a:pPr indent="0" lvl="0" marL="0" rtl="0" algn="l">
              <a:lnSpc>
                <a:spcPct val="115000"/>
              </a:lnSpc>
              <a:spcBef>
                <a:spcPts val="800"/>
              </a:spcBef>
              <a:spcAft>
                <a:spcPts val="0"/>
              </a:spcAft>
              <a:buNone/>
            </a:pPr>
            <a:r>
              <a:rPr lang="en" sz="1800">
                <a:solidFill>
                  <a:schemeClr val="dk1"/>
                </a:solidFill>
                <a:latin typeface="Roboto"/>
                <a:ea typeface="Roboto"/>
                <a:cs typeface="Roboto"/>
                <a:sym typeface="Roboto"/>
              </a:rPr>
              <a:t>In this activity, you will </a:t>
            </a:r>
            <a:r>
              <a:rPr lang="en" sz="1800">
                <a:solidFill>
                  <a:schemeClr val="dk1"/>
                </a:solidFill>
                <a:latin typeface="Roboto"/>
                <a:ea typeface="Roboto"/>
                <a:cs typeface="Roboto"/>
                <a:sym typeface="Roboto"/>
              </a:rPr>
              <a:t>practice building and interpreting classification reports and confusion matrixes on consumer usage data for a financial app.</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a:p>
        </p:txBody>
      </p:sp>
      <p:sp>
        <p:nvSpPr>
          <p:cNvPr id="3818" name="Google Shape;3818;p25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
        <p:nvSpPr>
          <p:cNvPr id="3819" name="Google Shape;3819;p2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67" name="Google Shape;2767;p1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68" name="Google Shape;2768;p178"/>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regression?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3" name="Shape 3823"/>
        <p:cNvGrpSpPr/>
        <p:nvPr/>
      </p:nvGrpSpPr>
      <p:grpSpPr>
        <a:xfrm>
          <a:off x="0" y="0"/>
          <a:ext cx="0" cy="0"/>
          <a:chOff x="0" y="0"/>
          <a:chExt cx="0" cy="0"/>
        </a:xfrm>
      </p:grpSpPr>
      <p:sp>
        <p:nvSpPr>
          <p:cNvPr id="3824" name="Google Shape;3824;p2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825" name="Google Shape;3825;p2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9" name="Shape 3829"/>
        <p:cNvGrpSpPr/>
        <p:nvPr/>
      </p:nvGrpSpPr>
      <p:grpSpPr>
        <a:xfrm>
          <a:off x="0" y="0"/>
          <a:ext cx="0" cy="0"/>
          <a:chOff x="0" y="0"/>
          <a:chExt cx="0" cy="0"/>
        </a:xfrm>
      </p:grpSpPr>
      <p:sp>
        <p:nvSpPr>
          <p:cNvPr id="3830" name="Google Shape;3830;p2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831" name="Google Shape;3831;p2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5" name="Shape 3835"/>
        <p:cNvGrpSpPr/>
        <p:nvPr/>
      </p:nvGrpSpPr>
      <p:grpSpPr>
        <a:xfrm>
          <a:off x="0" y="0"/>
          <a:ext cx="0" cy="0"/>
          <a:chOff x="0" y="0"/>
          <a:chExt cx="0" cy="0"/>
        </a:xfrm>
      </p:grpSpPr>
      <p:sp>
        <p:nvSpPr>
          <p:cNvPr id="3836" name="Google Shape;3836;p2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837" name="Google Shape;3837;p2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